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27"/>
  </p:notesMasterIdLst>
  <p:handoutMasterIdLst>
    <p:handoutMasterId r:id="rId28"/>
  </p:handoutMasterIdLst>
  <p:sldIdLst>
    <p:sldId id="317" r:id="rId2"/>
    <p:sldId id="331" r:id="rId3"/>
    <p:sldId id="332" r:id="rId4"/>
    <p:sldId id="330" r:id="rId5"/>
    <p:sldId id="345" r:id="rId6"/>
    <p:sldId id="346" r:id="rId7"/>
    <p:sldId id="347" r:id="rId8"/>
    <p:sldId id="348" r:id="rId9"/>
    <p:sldId id="349" r:id="rId10"/>
    <p:sldId id="335" r:id="rId11"/>
    <p:sldId id="350" r:id="rId12"/>
    <p:sldId id="336" r:id="rId13"/>
    <p:sldId id="319" r:id="rId14"/>
    <p:sldId id="327" r:id="rId15"/>
    <p:sldId id="344" r:id="rId16"/>
    <p:sldId id="341" r:id="rId17"/>
    <p:sldId id="342" r:id="rId18"/>
    <p:sldId id="340" r:id="rId19"/>
    <p:sldId id="352" r:id="rId20"/>
    <p:sldId id="343" r:id="rId21"/>
    <p:sldId id="353" r:id="rId22"/>
    <p:sldId id="321" r:id="rId23"/>
    <p:sldId id="355" r:id="rId24"/>
    <p:sldId id="354" r:id="rId25"/>
    <p:sldId id="356" r:id="rId2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08000"/>
    <a:srgbClr val="000000"/>
    <a:srgbClr val="FF3300"/>
    <a:srgbClr val="CC3300"/>
    <a:srgbClr val="FFFF00"/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5" autoAdjust="0"/>
    <p:restoredTop sz="94606" autoAdjust="0"/>
  </p:normalViewPr>
  <p:slideViewPr>
    <p:cSldViewPr>
      <p:cViewPr varScale="1">
        <p:scale>
          <a:sx n="84" d="100"/>
          <a:sy n="84" d="100"/>
        </p:scale>
        <p:origin x="-11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000078"/>
                </a:solidFill>
                <a:latin typeface="Verdana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000078"/>
                </a:solidFill>
                <a:latin typeface="Verdana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000078"/>
                </a:solidFill>
                <a:latin typeface="Verdana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000078"/>
                </a:solidFill>
                <a:latin typeface="Verdana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371C002A-93BE-4E73-96DE-E9E127CECD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07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87" name="Rectangle 307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4580" name="Rectangle 307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307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41990" name="Rectangle 307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91" name="Rectangle 307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07BAC8DE-D7A4-43DE-857B-4D6E44893CC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40513" y="260350"/>
            <a:ext cx="2057400" cy="57705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260350"/>
            <a:ext cx="6019800" cy="57705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defTabSz="0">
              <a:spcBef>
                <a:spcPts val="0"/>
              </a:spcBef>
              <a:defRPr/>
            </a:lvl1pPr>
            <a:lvl2pPr defTabSz="0">
              <a:spcBef>
                <a:spcPts val="0"/>
              </a:spcBef>
              <a:defRPr/>
            </a:lvl2pPr>
            <a:lvl3pPr defTabSz="0">
              <a:spcBef>
                <a:spcPts val="0"/>
              </a:spcBef>
              <a:defRPr/>
            </a:lvl3pPr>
            <a:lvl4pPr defTabSz="0">
              <a:spcBef>
                <a:spcPts val="0"/>
              </a:spcBef>
              <a:defRPr/>
            </a:lvl4pPr>
            <a:lvl5pPr defTabSz="0">
              <a:spcBef>
                <a:spcPts val="0"/>
              </a:spcBef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857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00034" y="242886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916113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9313" y="1916113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9" y="331788"/>
            <a:ext cx="8501091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916113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61799" name="Text Box 7"/>
          <p:cNvSpPr txBox="1">
            <a:spLocks noChangeArrowheads="1"/>
          </p:cNvSpPr>
          <p:nvPr userDrawn="1"/>
        </p:nvSpPr>
        <p:spPr bwMode="auto">
          <a:xfrm>
            <a:off x="0" y="0"/>
            <a:ext cx="9144000" cy="313932"/>
          </a:xfrm>
          <a:prstGeom prst="rect">
            <a:avLst/>
          </a:prstGeom>
          <a:solidFill>
            <a:srgbClr val="333399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altLang="zh-CN" sz="1600" b="0" dirty="0">
                <a:effectLst/>
                <a:latin typeface="黑体" pitchFamily="49" charset="-122"/>
                <a:ea typeface="黑体" pitchFamily="49" charset="-122"/>
              </a:rPr>
              <a:t>2015</a:t>
            </a:r>
            <a:r>
              <a:rPr lang="zh-CN" altLang="en-US" sz="1600" b="0" dirty="0">
                <a:effectLst/>
                <a:latin typeface="黑体" pitchFamily="49" charset="-122"/>
                <a:ea typeface="黑体" pitchFamily="49" charset="-122"/>
              </a:rPr>
              <a:t>年</a:t>
            </a:r>
            <a:r>
              <a:rPr lang="zh-CN" altLang="en-US" sz="1600" b="0" dirty="0" smtClean="0">
                <a:effectLst/>
                <a:latin typeface="黑体" pitchFamily="49" charset="-122"/>
                <a:ea typeface="黑体" pitchFamily="49" charset="-122"/>
              </a:rPr>
              <a:t>本科生学业导师培训</a:t>
            </a:r>
            <a:endParaRPr lang="zh-CN" altLang="en-US" sz="1600" b="0" dirty="0">
              <a:effectLst/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1800" name="Text Box 8"/>
          <p:cNvSpPr txBox="1">
            <a:spLocks noChangeArrowheads="1"/>
          </p:cNvSpPr>
          <p:nvPr userDrawn="1"/>
        </p:nvSpPr>
        <p:spPr bwMode="auto">
          <a:xfrm>
            <a:off x="-32" y="6544092"/>
            <a:ext cx="9144000" cy="313932"/>
          </a:xfrm>
          <a:prstGeom prst="rect">
            <a:avLst/>
          </a:prstGeom>
          <a:solidFill>
            <a:srgbClr val="3333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r">
              <a:lnSpc>
                <a:spcPct val="90000"/>
              </a:lnSpc>
              <a:spcBef>
                <a:spcPct val="50000"/>
              </a:spcBef>
              <a:defRPr/>
            </a:pPr>
            <a:r>
              <a:rPr lang="zh-CN" altLang="en-US" sz="1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rPr>
              <a:t>  </a:t>
            </a:r>
            <a:r>
              <a:rPr lang="zh-CN" altLang="en-US" sz="1600" b="0" dirty="0" smtClean="0">
                <a:solidFill>
                  <a:schemeClr val="tx1"/>
                </a:solidFill>
                <a:effectLst/>
                <a:latin typeface="黑体" pitchFamily="49" charset="-122"/>
                <a:ea typeface="黑体" pitchFamily="49" charset="-122"/>
              </a:rPr>
              <a:t>晏逾   </a:t>
            </a:r>
            <a:fld id="{D888E040-E3C3-437D-89AC-53F85A6CB0A8}" type="datetime2">
              <a:rPr lang="zh-CN" altLang="en-US" sz="1600" b="0" smtClean="0">
                <a:solidFill>
                  <a:schemeClr val="tx2"/>
                </a:solidFill>
                <a:effectLst/>
                <a:latin typeface="黑体" pitchFamily="49" charset="-122"/>
                <a:ea typeface="黑体" pitchFamily="49" charset="-122"/>
              </a:rPr>
              <a:pPr marL="342900" indent="-342900" algn="r">
                <a:lnSpc>
                  <a:spcPct val="90000"/>
                </a:lnSpc>
                <a:spcBef>
                  <a:spcPct val="50000"/>
                </a:spcBef>
                <a:defRPr/>
              </a:pPr>
              <a:t>2015年8月29日</a:t>
            </a:fld>
            <a:endParaRPr lang="zh-CN" altLang="en-US" sz="1600" b="0" dirty="0">
              <a:solidFill>
                <a:schemeClr val="tx2"/>
              </a:solidFill>
              <a:effectLst/>
              <a:latin typeface="黑体" pitchFamily="49" charset="-122"/>
              <a:ea typeface="黑体" pitchFamily="49" charset="-122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33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33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黑体" pitchFamily="49" charset="-122"/>
          <a:cs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33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黑体" pitchFamily="49" charset="-122"/>
          <a:cs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33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黑体" pitchFamily="49" charset="-122"/>
          <a:cs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33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黑体" pitchFamily="49" charset="-122"/>
          <a:cs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33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黑体" pitchFamily="49" charset="-122"/>
          <a:cs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33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黑体" pitchFamily="49" charset="-122"/>
          <a:cs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33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黑体" pitchFamily="49" charset="-122"/>
          <a:cs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33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黑体" pitchFamily="49" charset="-122"/>
          <a:cs typeface="宋体" pitchFamily="2" charset="-122"/>
        </a:defRPr>
      </a:lvl9pPr>
    </p:titleStyle>
    <p:bodyStyle>
      <a:lvl1pPr marL="609600" indent="-609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120000"/>
        <a:buAutoNum type="arabicPeriod"/>
        <a:defRPr sz="2200" b="1">
          <a:solidFill>
            <a:srgbClr val="000000"/>
          </a:solidFill>
          <a:latin typeface="+mn-lt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AutoNum type="arabicPeriod"/>
        <a:defRPr sz="2200" b="1">
          <a:solidFill>
            <a:srgbClr val="000000"/>
          </a:solidFill>
          <a:latin typeface="+mn-lt"/>
          <a:ea typeface="+mn-ea"/>
          <a:cs typeface="+mn-cs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defRPr sz="2200" b="1">
          <a:solidFill>
            <a:srgbClr val="000000"/>
          </a:solidFill>
          <a:latin typeface="+mn-lt"/>
          <a:ea typeface="+mn-ea"/>
          <a:cs typeface="+mn-cs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defRPr sz="2200" b="1">
          <a:solidFill>
            <a:srgbClr val="000000"/>
          </a:solidFill>
          <a:latin typeface="+mn-lt"/>
          <a:ea typeface="+mn-ea"/>
          <a:cs typeface="+mn-cs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defRPr sz="2200" b="1">
          <a:solidFill>
            <a:srgbClr val="000000"/>
          </a:solidFill>
          <a:latin typeface="+mn-lt"/>
          <a:ea typeface="+mn-ea"/>
          <a:cs typeface="+mn-cs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defRPr sz="2000" b="1">
          <a:solidFill>
            <a:srgbClr val="000000"/>
          </a:solidFill>
          <a:latin typeface="+mn-lt"/>
          <a:ea typeface="+mn-ea"/>
          <a:cs typeface="+mn-cs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defRPr sz="2000" b="1">
          <a:solidFill>
            <a:srgbClr val="000000"/>
          </a:solidFill>
          <a:latin typeface="+mn-lt"/>
          <a:ea typeface="+mn-ea"/>
          <a:cs typeface="+mn-cs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defRPr sz="2000" b="1">
          <a:solidFill>
            <a:srgbClr val="000000"/>
          </a:solidFill>
          <a:latin typeface="+mn-lt"/>
          <a:ea typeface="+mn-ea"/>
          <a:cs typeface="+mn-cs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defRPr sz="2000" b="1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785794"/>
            <a:ext cx="8085137" cy="2286016"/>
          </a:xfrm>
        </p:spPr>
        <p:txBody>
          <a:bodyPr/>
          <a:lstStyle/>
          <a:p>
            <a:pPr algn="ctr" eaLnBrk="1" hangingPunct="1">
              <a:defRPr/>
            </a:pPr>
            <a:r>
              <a:rPr lang="zh-CN" altLang="en-US" sz="5400" dirty="0" smtClean="0"/>
              <a:t>曲阜师范大学</a:t>
            </a:r>
            <a:r>
              <a:rPr lang="en-US" altLang="zh-CN" sz="5400" dirty="0" smtClean="0"/>
              <a:t/>
            </a:r>
            <a:br>
              <a:rPr lang="en-US" altLang="zh-CN" sz="5400" dirty="0" smtClean="0"/>
            </a:br>
            <a:r>
              <a:rPr lang="en-US" altLang="zh-CN" sz="2800" dirty="0" smtClean="0"/>
              <a:t>  </a:t>
            </a:r>
            <a:r>
              <a:rPr lang="en-US" altLang="zh-CN" sz="5400" dirty="0" smtClean="0"/>
              <a:t/>
            </a:r>
            <a:br>
              <a:rPr lang="en-US" altLang="zh-CN" sz="5400" dirty="0" smtClean="0"/>
            </a:br>
            <a:r>
              <a:rPr lang="zh-CN" altLang="en-US" sz="5400" dirty="0" smtClean="0"/>
              <a:t>学分制教学管理制度</a:t>
            </a:r>
          </a:p>
        </p:txBody>
      </p:sp>
      <p:sp>
        <p:nvSpPr>
          <p:cNvPr id="2051" name="内容占位符 2"/>
          <p:cNvSpPr>
            <a:spLocks noGrp="1"/>
          </p:cNvSpPr>
          <p:nvPr>
            <p:ph idx="1"/>
          </p:nvPr>
        </p:nvSpPr>
        <p:spPr>
          <a:xfrm>
            <a:off x="1928794" y="3571876"/>
            <a:ext cx="6286544" cy="1571637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一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、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我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校学分制改革的目标与做法</a:t>
            </a: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二、本科生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导师的工作职责</a:t>
            </a: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三、本科生</a:t>
            </a:r>
            <a:r>
              <a:rPr lang="zh-CN" altLang="en-US" dirty="0" smtClean="0">
                <a:latin typeface="黑体" pitchFamily="49" charset="-122"/>
                <a:ea typeface="黑体" pitchFamily="49" charset="-122"/>
              </a:rPr>
              <a:t>导师需要了解的教学管理制度要点</a:t>
            </a:r>
            <a:endParaRPr lang="en-US" altLang="zh-CN" dirty="0" smtClean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627" y="403209"/>
            <a:ext cx="4286249" cy="739775"/>
          </a:xfrm>
        </p:spPr>
        <p:txBody>
          <a:bodyPr/>
          <a:lstStyle/>
          <a:p>
            <a:pPr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三、有关的教学管理制度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472" y="1428736"/>
            <a:ext cx="8358246" cy="4572032"/>
          </a:xfrm>
        </p:spPr>
        <p:txBody>
          <a:bodyPr/>
          <a:lstStyle/>
          <a:p>
            <a:pPr marL="0" inden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altLang="zh-CN" sz="2000" dirty="0" smtClean="0">
                <a:latin typeface="+mj-ea"/>
                <a:ea typeface="+mj-ea"/>
              </a:rPr>
              <a:t>《</a:t>
            </a:r>
            <a:r>
              <a:rPr lang="zh-CN" altLang="en-US" sz="2000" dirty="0" smtClean="0">
                <a:latin typeface="+mj-ea"/>
                <a:ea typeface="+mj-ea"/>
              </a:rPr>
              <a:t>普通高等学校学生管理规定</a:t>
            </a:r>
            <a:r>
              <a:rPr lang="en-US" altLang="zh-CN" sz="2000" dirty="0" smtClean="0">
                <a:latin typeface="+mj-ea"/>
                <a:ea typeface="+mj-ea"/>
              </a:rPr>
              <a:t>》</a:t>
            </a:r>
            <a:r>
              <a:rPr lang="zh-CN" altLang="en-US" sz="2000" dirty="0" smtClean="0">
                <a:latin typeface="+mj-ea"/>
                <a:ea typeface="+mj-ea"/>
              </a:rPr>
              <a:t>（教育部令第</a:t>
            </a:r>
            <a:r>
              <a:rPr lang="en-US" altLang="zh-CN" sz="2000" dirty="0" smtClean="0">
                <a:latin typeface="+mj-ea"/>
                <a:ea typeface="+mj-ea"/>
              </a:rPr>
              <a:t>21</a:t>
            </a:r>
            <a:r>
              <a:rPr lang="zh-CN" altLang="en-US" sz="2000" dirty="0" smtClean="0">
                <a:latin typeface="+mj-ea"/>
                <a:ea typeface="+mj-ea"/>
              </a:rPr>
              <a:t>号）</a:t>
            </a:r>
            <a:endParaRPr lang="en-US" altLang="zh-CN" sz="2000" dirty="0" smtClean="0">
              <a:latin typeface="+mj-ea"/>
              <a:ea typeface="+mj-ea"/>
            </a:endParaRPr>
          </a:p>
          <a:p>
            <a:pPr marL="0" inden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altLang="zh-CN" sz="2000" dirty="0" smtClean="0">
                <a:latin typeface="+mj-ea"/>
                <a:ea typeface="+mj-ea"/>
              </a:rPr>
              <a:t>《</a:t>
            </a:r>
            <a:r>
              <a:rPr lang="zh-CN" altLang="en-US" sz="2000" dirty="0" smtClean="0">
                <a:latin typeface="+mj-ea"/>
                <a:ea typeface="+mj-ea"/>
              </a:rPr>
              <a:t>山东省普通高等学校学分制管理规定</a:t>
            </a:r>
            <a:r>
              <a:rPr lang="en-US" altLang="zh-CN" sz="2000" dirty="0" smtClean="0">
                <a:latin typeface="+mj-ea"/>
                <a:ea typeface="+mj-ea"/>
              </a:rPr>
              <a:t>》</a:t>
            </a:r>
            <a:r>
              <a:rPr lang="zh-CN" altLang="en-US" sz="2000" dirty="0" smtClean="0">
                <a:latin typeface="+mj-ea"/>
                <a:ea typeface="+mj-ea"/>
              </a:rPr>
              <a:t>（鲁教高字</a:t>
            </a:r>
            <a:r>
              <a:rPr lang="en-US" altLang="zh-CN" sz="2000" dirty="0" smtClean="0">
                <a:latin typeface="+mj-ea"/>
                <a:ea typeface="+mj-ea"/>
              </a:rPr>
              <a:t>〔2013〕14</a:t>
            </a:r>
            <a:r>
              <a:rPr lang="zh-CN" altLang="en-US" sz="2000" dirty="0" smtClean="0">
                <a:latin typeface="+mj-ea"/>
                <a:ea typeface="+mj-ea"/>
              </a:rPr>
              <a:t>号）</a:t>
            </a:r>
            <a:endParaRPr lang="en-US" altLang="zh-CN" sz="2000" dirty="0" smtClean="0">
              <a:latin typeface="+mj-ea"/>
              <a:ea typeface="+mj-ea"/>
            </a:endParaRPr>
          </a:p>
          <a:p>
            <a:pPr marL="0" inden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altLang="zh-CN" sz="2000" dirty="0" smtClean="0">
                <a:latin typeface="+mj-ea"/>
                <a:ea typeface="+mj-ea"/>
              </a:rPr>
              <a:t>《</a:t>
            </a:r>
            <a:r>
              <a:rPr lang="zh-CN" altLang="en-US" sz="2000" dirty="0" smtClean="0">
                <a:latin typeface="+mj-ea"/>
                <a:ea typeface="+mj-ea"/>
              </a:rPr>
              <a:t>曲阜师范大学普通高等教育本科生学分制管理规定</a:t>
            </a:r>
            <a:r>
              <a:rPr lang="en-US" altLang="zh-CN" sz="2000" dirty="0" smtClean="0">
                <a:latin typeface="+mj-ea"/>
                <a:ea typeface="+mj-ea"/>
              </a:rPr>
              <a:t>》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altLang="zh-CN" sz="2000" b="0" dirty="0" smtClean="0">
                <a:latin typeface="+mj-ea"/>
                <a:ea typeface="+mj-ea"/>
              </a:rPr>
              <a:t>《</a:t>
            </a:r>
            <a:r>
              <a:rPr lang="zh-CN" altLang="en-US" sz="2000" b="0" dirty="0" smtClean="0">
                <a:latin typeface="+mj-ea"/>
                <a:ea typeface="+mj-ea"/>
              </a:rPr>
              <a:t>曲阜师范大学学生考试违规认定与处理办法</a:t>
            </a:r>
            <a:r>
              <a:rPr lang="en-US" altLang="zh-CN" sz="2000" b="0" dirty="0" smtClean="0">
                <a:latin typeface="+mj-ea"/>
                <a:ea typeface="+mj-ea"/>
              </a:rPr>
              <a:t>》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altLang="zh-CN" sz="2000" b="0" dirty="0" smtClean="0">
                <a:latin typeface="+mj-ea"/>
                <a:ea typeface="+mj-ea"/>
              </a:rPr>
              <a:t>《</a:t>
            </a:r>
            <a:r>
              <a:rPr lang="zh-CN" altLang="en-US" sz="2000" b="0" dirty="0" smtClean="0">
                <a:latin typeface="+mj-ea"/>
                <a:ea typeface="+mj-ea"/>
              </a:rPr>
              <a:t>曲阜师范大学普通高等教育本科生转专业暂行规定</a:t>
            </a:r>
            <a:r>
              <a:rPr lang="en-US" altLang="zh-CN" sz="2000" b="0" dirty="0" smtClean="0">
                <a:latin typeface="+mj-ea"/>
                <a:ea typeface="+mj-ea"/>
              </a:rPr>
              <a:t>》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altLang="zh-CN" sz="2000" b="0" dirty="0" smtClean="0">
                <a:latin typeface="+mj-ea"/>
                <a:ea typeface="+mj-ea"/>
              </a:rPr>
              <a:t>《</a:t>
            </a:r>
            <a:r>
              <a:rPr lang="zh-CN" altLang="en-US" sz="2000" b="0" dirty="0" smtClean="0">
                <a:latin typeface="+mj-ea"/>
                <a:ea typeface="+mj-ea"/>
              </a:rPr>
              <a:t>曲阜师范大学本科生跨校学习课程学分认定及成绩转换管理办法</a:t>
            </a:r>
            <a:r>
              <a:rPr lang="en-US" altLang="zh-CN" sz="2000" b="0" dirty="0" smtClean="0">
                <a:latin typeface="+mj-ea"/>
                <a:ea typeface="+mj-ea"/>
              </a:rPr>
              <a:t>》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altLang="zh-CN" sz="2000" b="0" dirty="0" smtClean="0">
                <a:latin typeface="+mj-ea"/>
                <a:ea typeface="+mj-ea"/>
              </a:rPr>
              <a:t>《</a:t>
            </a:r>
            <a:r>
              <a:rPr lang="zh-CN" altLang="en-US" sz="2000" b="0" dirty="0" smtClean="0">
                <a:latin typeface="+mj-ea"/>
                <a:ea typeface="+mj-ea"/>
              </a:rPr>
              <a:t>全日制本科生双学位、双专业教育实施细则</a:t>
            </a:r>
            <a:r>
              <a:rPr lang="en-US" altLang="zh-CN" sz="2000" b="0" dirty="0" smtClean="0">
                <a:latin typeface="+mj-ea"/>
                <a:ea typeface="+mj-ea"/>
              </a:rPr>
              <a:t>》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altLang="zh-CN" sz="2000" b="0" dirty="0" smtClean="0">
                <a:latin typeface="+mj-ea"/>
                <a:ea typeface="+mj-ea"/>
              </a:rPr>
              <a:t>《</a:t>
            </a:r>
            <a:r>
              <a:rPr lang="zh-CN" altLang="en-US" sz="2000" b="0" dirty="0" smtClean="0">
                <a:latin typeface="+mj-ea"/>
                <a:ea typeface="+mj-ea"/>
              </a:rPr>
              <a:t>曲阜师范大学学分制收费管理办法（试行）</a:t>
            </a:r>
            <a:r>
              <a:rPr lang="en-US" altLang="zh-CN" sz="2000" b="0" dirty="0" smtClean="0">
                <a:latin typeface="+mj-ea"/>
                <a:ea typeface="+mj-ea"/>
              </a:rPr>
              <a:t>》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altLang="zh-CN" sz="2000" b="0" dirty="0" smtClean="0">
                <a:latin typeface="+mj-ea"/>
                <a:ea typeface="+mj-ea"/>
              </a:rPr>
              <a:t>《</a:t>
            </a:r>
            <a:r>
              <a:rPr lang="zh-CN" altLang="en-US" sz="2000" b="0" dirty="0" smtClean="0">
                <a:latin typeface="+mj-ea"/>
                <a:ea typeface="+mj-ea"/>
              </a:rPr>
              <a:t>曲阜师范大学本科生导师制实施办法</a:t>
            </a:r>
            <a:r>
              <a:rPr lang="en-US" altLang="zh-CN" sz="2000" b="0" dirty="0" smtClean="0">
                <a:latin typeface="+mj-ea"/>
                <a:ea typeface="+mj-ea"/>
              </a:rPr>
              <a:t>》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Char char="l"/>
              <a:defRPr/>
            </a:pPr>
            <a:endParaRPr lang="en-US" altLang="zh-CN" sz="2000" b="0" dirty="0" smtClean="0">
              <a:latin typeface="+mj-ea"/>
              <a:ea typeface="+mj-ea"/>
            </a:endParaRPr>
          </a:p>
          <a:p>
            <a:pPr marL="0" indent="0">
              <a:lnSpc>
                <a:spcPct val="120000"/>
              </a:lnSpc>
              <a:buFontTx/>
              <a:buNone/>
              <a:defRPr/>
            </a:pPr>
            <a:r>
              <a:rPr lang="zh-CN" altLang="en-US" sz="2000" b="0" dirty="0" smtClean="0">
                <a:solidFill>
                  <a:srgbClr val="FF3300"/>
                </a:solidFill>
                <a:latin typeface="+mj-ea"/>
                <a:ea typeface="+mj-ea"/>
              </a:rPr>
              <a:t>（我校文件可以到教务处网站的“文件”栏目或学校主页的</a:t>
            </a:r>
            <a:r>
              <a:rPr lang="zh-CN" altLang="en-US" sz="2000" b="0" dirty="0" smtClean="0">
                <a:solidFill>
                  <a:srgbClr val="FF3300"/>
                </a:solidFill>
                <a:latin typeface="+mj-ea"/>
              </a:rPr>
              <a:t>“</a:t>
            </a:r>
            <a:r>
              <a:rPr lang="zh-CN" altLang="en-US" sz="2000" b="0" dirty="0" smtClean="0">
                <a:solidFill>
                  <a:srgbClr val="FF3300"/>
                </a:solidFill>
                <a:latin typeface="+mj-ea"/>
                <a:ea typeface="+mj-ea"/>
              </a:rPr>
              <a:t>公文阅览</a:t>
            </a:r>
            <a:r>
              <a:rPr lang="en-US" altLang="zh-CN" sz="2000" b="0" dirty="0" smtClean="0">
                <a:solidFill>
                  <a:srgbClr val="FF3300"/>
                </a:solidFill>
                <a:latin typeface="+mj-ea"/>
                <a:ea typeface="+mj-ea"/>
              </a:rPr>
              <a:t>”</a:t>
            </a:r>
            <a:r>
              <a:rPr lang="zh-CN" altLang="en-US" sz="2000" b="0" dirty="0" smtClean="0">
                <a:solidFill>
                  <a:srgbClr val="FF3300"/>
                </a:solidFill>
                <a:latin typeface="+mj-ea"/>
                <a:ea typeface="+mj-ea"/>
              </a:rPr>
              <a:t>栏目下载）</a:t>
            </a:r>
            <a:endParaRPr lang="zh-CN" altLang="en-US" sz="2000" b="0" dirty="0">
              <a:solidFill>
                <a:srgbClr val="FF33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  <p:bldP spid="3" grpId="2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658" y="403209"/>
            <a:ext cx="5786416" cy="739775"/>
          </a:xfrm>
        </p:spPr>
        <p:txBody>
          <a:bodyPr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三、有关的教学管理制度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00233" y="2285992"/>
            <a:ext cx="3429024" cy="3143272"/>
          </a:xfrm>
        </p:spPr>
        <p:txBody>
          <a:bodyPr/>
          <a:lstStyle/>
          <a:p>
            <a:pPr>
              <a:buNone/>
            </a:pPr>
            <a:r>
              <a:rPr lang="en-US" altLang="zh-CN" sz="2000" b="0" dirty="0" smtClean="0">
                <a:latin typeface="+mj-ea"/>
                <a:ea typeface="+mj-ea"/>
              </a:rPr>
              <a:t>1.</a:t>
            </a:r>
            <a:r>
              <a:rPr lang="zh-CN" altLang="en-US" sz="2000" b="0" dirty="0" smtClean="0">
                <a:latin typeface="+mj-ea"/>
                <a:ea typeface="+mj-ea"/>
              </a:rPr>
              <a:t>修业年限与休学、毕业</a:t>
            </a:r>
            <a:endParaRPr lang="en-US" altLang="zh-CN" sz="2000" b="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zh-CN" sz="2000" b="0" dirty="0" smtClean="0">
                <a:latin typeface="+mj-ea"/>
                <a:ea typeface="+mj-ea"/>
              </a:rPr>
              <a:t>2.</a:t>
            </a:r>
            <a:r>
              <a:rPr lang="zh-CN" altLang="en-US" sz="2000" b="0" dirty="0" smtClean="0">
                <a:latin typeface="+mj-ea"/>
                <a:ea typeface="+mj-ea"/>
              </a:rPr>
              <a:t>选课</a:t>
            </a:r>
            <a:endParaRPr lang="en-US" altLang="zh-CN" sz="2000" b="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zh-CN" sz="2000" b="0" dirty="0" smtClean="0">
                <a:latin typeface="+mj-ea"/>
                <a:ea typeface="+mj-ea"/>
              </a:rPr>
              <a:t>3.</a:t>
            </a:r>
            <a:r>
              <a:rPr lang="zh-CN" altLang="en-US" sz="2000" b="0" dirty="0" smtClean="0">
                <a:latin typeface="+mj-ea"/>
                <a:ea typeface="+mj-ea"/>
              </a:rPr>
              <a:t>免修、免听</a:t>
            </a:r>
            <a:endParaRPr lang="en-US" altLang="zh-CN" sz="2000" b="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zh-CN" sz="2000" b="0" dirty="0" smtClean="0">
                <a:latin typeface="+mj-ea"/>
                <a:ea typeface="+mj-ea"/>
              </a:rPr>
              <a:t>4.</a:t>
            </a:r>
            <a:r>
              <a:rPr lang="zh-CN" altLang="en-US" sz="2000" b="0" dirty="0" smtClean="0">
                <a:latin typeface="+mj-ea"/>
                <a:ea typeface="+mj-ea"/>
              </a:rPr>
              <a:t>补考、缓考、重修</a:t>
            </a:r>
            <a:endParaRPr lang="en-US" altLang="zh-CN" sz="2000" b="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zh-CN" sz="2000" b="0" dirty="0" smtClean="0">
                <a:latin typeface="+mj-ea"/>
                <a:ea typeface="+mj-ea"/>
              </a:rPr>
              <a:t>5.</a:t>
            </a:r>
            <a:r>
              <a:rPr lang="zh-CN" altLang="en-US" sz="2000" b="0" dirty="0" smtClean="0">
                <a:latin typeface="+mj-ea"/>
                <a:ea typeface="+mj-ea"/>
              </a:rPr>
              <a:t>学分绩点计算</a:t>
            </a:r>
            <a:endParaRPr lang="en-US" altLang="zh-CN" sz="2000" b="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zh-CN" sz="2000" b="0" dirty="0" smtClean="0">
                <a:latin typeface="+mj-ea"/>
                <a:ea typeface="+mj-ea"/>
              </a:rPr>
              <a:t>6.</a:t>
            </a:r>
            <a:r>
              <a:rPr lang="zh-CN" altLang="en-US" sz="2000" b="0" dirty="0" smtClean="0">
                <a:latin typeface="+mj-ea"/>
                <a:ea typeface="+mj-ea"/>
              </a:rPr>
              <a:t>考试违规处理</a:t>
            </a:r>
            <a:endParaRPr lang="en-US" altLang="zh-CN" sz="2000" b="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zh-CN" sz="2000" b="0" dirty="0" smtClean="0">
                <a:latin typeface="+mj-ea"/>
                <a:ea typeface="+mj-ea"/>
              </a:rPr>
              <a:t>7.</a:t>
            </a:r>
            <a:r>
              <a:rPr lang="zh-CN" altLang="en-US" sz="2000" b="0" dirty="0" smtClean="0">
                <a:latin typeface="+mj-ea"/>
                <a:ea typeface="+mj-ea"/>
              </a:rPr>
              <a:t>辅修与双学位、双专业</a:t>
            </a:r>
            <a:endParaRPr lang="en-US" altLang="zh-CN" sz="2000" b="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zh-CN" sz="2000" b="0" dirty="0" smtClean="0">
                <a:latin typeface="+mj-ea"/>
                <a:ea typeface="+mj-ea"/>
              </a:rPr>
              <a:t>8.</a:t>
            </a:r>
            <a:r>
              <a:rPr lang="zh-CN" altLang="en-US" sz="2000" b="0" dirty="0" smtClean="0">
                <a:latin typeface="+mj-ea"/>
                <a:ea typeface="+mj-ea"/>
              </a:rPr>
              <a:t>转专业</a:t>
            </a:r>
            <a:endParaRPr lang="en-US" altLang="zh-CN" sz="2000" b="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zh-CN" sz="2000" b="0" dirty="0" smtClean="0">
                <a:latin typeface="+mj-ea"/>
                <a:ea typeface="+mj-ea"/>
              </a:rPr>
              <a:t>9.</a:t>
            </a:r>
            <a:r>
              <a:rPr lang="zh-CN" altLang="en-US" sz="2000" b="0" dirty="0" smtClean="0">
                <a:latin typeface="+mj-ea"/>
                <a:ea typeface="+mj-ea"/>
              </a:rPr>
              <a:t>跨校学习学分认定</a:t>
            </a:r>
            <a:endParaRPr lang="en-US" altLang="zh-CN" sz="2000" b="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zh-CN" sz="2000" b="0" dirty="0" smtClean="0">
                <a:latin typeface="+mj-ea"/>
                <a:ea typeface="+mj-ea"/>
              </a:rPr>
              <a:t>10.</a:t>
            </a:r>
            <a:r>
              <a:rPr lang="zh-CN" altLang="en-US" sz="2000" b="0" dirty="0" smtClean="0">
                <a:latin typeface="+mj-ea"/>
                <a:ea typeface="+mj-ea"/>
              </a:rPr>
              <a:t>学费</a:t>
            </a:r>
            <a:endParaRPr lang="zh-CN" altLang="en-US" sz="2000" b="0" dirty="0">
              <a:latin typeface="+mj-ea"/>
              <a:ea typeface="+mj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520" y="1571612"/>
            <a:ext cx="57615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zh-CN" altLang="en-US" sz="20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  导师需要了解的各项教学管理制度中的要点：</a:t>
            </a:r>
            <a:endParaRPr lang="zh-CN" altLang="en-US" sz="2000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929586" y="607220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i="1" dirty="0" smtClean="0">
                <a:solidFill>
                  <a:srgbClr val="000000"/>
                </a:solidFill>
                <a:latin typeface="仿宋" pitchFamily="49" charset="-122"/>
                <a:ea typeface="仿宋" pitchFamily="49" charset="-122"/>
              </a:rPr>
              <a:t>下一部分</a:t>
            </a:r>
            <a:endParaRPr lang="zh-CN" altLang="en-US" b="1" i="1" dirty="0">
              <a:solidFill>
                <a:srgbClr val="000000"/>
              </a:solidFill>
              <a:latin typeface="仿宋" pitchFamily="49" charset="-122"/>
              <a:ea typeface="仿宋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785786" y="1643050"/>
            <a:ext cx="7572428" cy="292895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n"/>
              <a:defRPr/>
            </a:pPr>
            <a:r>
              <a:rPr lang="zh-CN" altLang="en-US" sz="2000" b="0" dirty="0" smtClean="0">
                <a:latin typeface="黑体" pitchFamily="49" charset="-122"/>
                <a:ea typeface="黑体" pitchFamily="49" charset="-122"/>
              </a:rPr>
              <a:t>  我校本科专业基本修业年限为四年（四年制本科）。正常情况下，学生需要用四年时间完成培养方案。允许学生三到八年内完成。教育部</a:t>
            </a:r>
            <a:r>
              <a:rPr lang="en-US" altLang="zh-CN" sz="2000" b="0" dirty="0" smtClean="0">
                <a:latin typeface="黑体" pitchFamily="49" charset="-122"/>
                <a:ea typeface="黑体" pitchFamily="49" charset="-122"/>
              </a:rPr>
              <a:t>21</a:t>
            </a:r>
            <a:r>
              <a:rPr lang="zh-CN" altLang="en-US" sz="2000" b="0" dirty="0" smtClean="0">
                <a:latin typeface="黑体" pitchFamily="49" charset="-122"/>
                <a:ea typeface="黑体" pitchFamily="49" charset="-122"/>
              </a:rPr>
              <a:t>号令规定，学生可以分阶段完成学业。停学阶段即为休学。休学</a:t>
            </a:r>
            <a:r>
              <a:rPr lang="zh-CN" altLang="en-US" sz="2000" b="0" smtClean="0">
                <a:latin typeface="黑体" pitchFamily="49" charset="-122"/>
                <a:ea typeface="黑体" pitchFamily="49" charset="-122"/>
              </a:rPr>
              <a:t>的学生不享受</a:t>
            </a:r>
            <a:r>
              <a:rPr lang="zh-CN" altLang="en-US" sz="2000" b="0" dirty="0" smtClean="0">
                <a:latin typeface="黑体" pitchFamily="49" charset="-122"/>
                <a:ea typeface="黑体" pitchFamily="49" charset="-122"/>
              </a:rPr>
              <a:t>在校学习学生待遇，但学校保留其学籍。</a:t>
            </a:r>
            <a:endParaRPr lang="en-US" altLang="zh-CN" sz="2000" b="0" dirty="0" smtClean="0">
              <a:latin typeface="黑体" pitchFamily="49" charset="-122"/>
              <a:ea typeface="黑体" pitchFamily="49" charset="-122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n"/>
              <a:defRPr/>
            </a:pPr>
            <a:r>
              <a:rPr lang="zh-CN" altLang="en-US" sz="2000" b="0" dirty="0" smtClean="0">
                <a:latin typeface="黑体" pitchFamily="49" charset="-122"/>
                <a:ea typeface="黑体" pitchFamily="49" charset="-122"/>
              </a:rPr>
              <a:t>  可查阅</a:t>
            </a:r>
            <a:r>
              <a:rPr lang="en-US" altLang="zh-CN" sz="2000" b="0" dirty="0" smtClean="0">
                <a:latin typeface="黑体" pitchFamily="49" charset="-122"/>
                <a:ea typeface="黑体" pitchFamily="49" charset="-122"/>
              </a:rPr>
              <a:t>《</a:t>
            </a:r>
            <a:r>
              <a:rPr lang="zh-CN" altLang="en-US" sz="2000" b="0" dirty="0" smtClean="0">
                <a:latin typeface="黑体" pitchFamily="49" charset="-122"/>
                <a:ea typeface="黑体" pitchFamily="49" charset="-122"/>
              </a:rPr>
              <a:t>曲阜师范大学普通高等教育本科生学分制管理规定</a:t>
            </a:r>
            <a:r>
              <a:rPr lang="en-US" altLang="zh-CN" sz="2000" b="0" dirty="0" smtClean="0">
                <a:latin typeface="黑体" pitchFamily="49" charset="-122"/>
                <a:ea typeface="黑体" pitchFamily="49" charset="-122"/>
              </a:rPr>
              <a:t>》</a:t>
            </a:r>
            <a:endParaRPr lang="zh-CN" altLang="en-US" sz="2000" b="0" dirty="0" smtClean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714356"/>
            <a:ext cx="3871573" cy="49244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j-cs"/>
              </a:rPr>
              <a:t>1.</a:t>
            </a:r>
            <a:r>
              <a:rPr lang="zh-CN" altLang="en-US" sz="2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j-cs"/>
              </a:rPr>
              <a:t>修业年限与休学、毕业</a:t>
            </a:r>
            <a:endParaRPr lang="zh-CN" altLang="en-US" sz="26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5221444"/>
            <a:ext cx="68580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u"/>
              <a:defRPr/>
            </a:pPr>
            <a:r>
              <a:rPr lang="zh-CN" altLang="en-US" sz="2000" dirty="0" smtClean="0">
                <a:solidFill>
                  <a:schemeClr val="accent6">
                    <a:lumMod val="50000"/>
                  </a:schemeClr>
                </a:solidFill>
                <a:latin typeface="+mj-ea"/>
                <a:ea typeface="+mj-ea"/>
              </a:rPr>
              <a:t> 导师应向准备提前毕业的学生解释好相关规定，但不鼓励学生提前毕业。</a:t>
            </a:r>
            <a:endParaRPr lang="zh-CN" altLang="en-US" sz="2000" dirty="0">
              <a:solidFill>
                <a:schemeClr val="accent6">
                  <a:lumMod val="50000"/>
                </a:schemeClr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uiExpand="1" build="p"/>
      <p:bldP spid="7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2976" y="4743402"/>
            <a:ext cx="685804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u"/>
              <a:defRPr/>
            </a:pPr>
            <a:r>
              <a:rPr lang="zh-CN" altLang="en-US" sz="2000" dirty="0" smtClean="0">
                <a:solidFill>
                  <a:schemeClr val="accent6">
                    <a:lumMod val="50000"/>
                  </a:schemeClr>
                </a:solidFill>
                <a:latin typeface="+mj-ea"/>
                <a:ea typeface="+mj-ea"/>
              </a:rPr>
              <a:t> 要指导学生读懂培养方案，充分理解必修、选修课组的含义。</a:t>
            </a:r>
            <a:endParaRPr lang="en-US" altLang="zh-CN" sz="2000" dirty="0" smtClean="0">
              <a:solidFill>
                <a:schemeClr val="accent6">
                  <a:lumMod val="50000"/>
                </a:schemeClr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Char char="u"/>
              <a:defRPr/>
            </a:pPr>
            <a:r>
              <a:rPr lang="zh-CN" altLang="en-US" sz="2000" dirty="0" smtClean="0">
                <a:solidFill>
                  <a:schemeClr val="accent6">
                    <a:lumMod val="50000"/>
                  </a:schemeClr>
                </a:solidFill>
                <a:latin typeface="+mj-ea"/>
                <a:ea typeface="+mj-ea"/>
              </a:rPr>
              <a:t> 要教会学生如何在遵守培养方案要求的前提下，按兴趣和需要进行选课。</a:t>
            </a:r>
            <a:endParaRPr lang="zh-CN" altLang="en-US" sz="2000" dirty="0">
              <a:solidFill>
                <a:schemeClr val="accent6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571480"/>
            <a:ext cx="1191352" cy="492443"/>
          </a:xfr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2.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选课</a:t>
            </a:r>
          </a:p>
        </p:txBody>
      </p:sp>
      <p:sp>
        <p:nvSpPr>
          <p:cNvPr id="7" name="矩形 6"/>
          <p:cNvSpPr/>
          <p:nvPr/>
        </p:nvSpPr>
        <p:spPr>
          <a:xfrm>
            <a:off x="785786" y="1214422"/>
            <a:ext cx="77867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zh-CN" altLang="en-US" sz="2000" dirty="0" smtClean="0">
                <a:solidFill>
                  <a:srgbClr val="FF3300"/>
                </a:solidFill>
                <a:latin typeface="+mj-ea"/>
                <a:ea typeface="+mj-ea"/>
              </a:rPr>
              <a:t> 必修课</a:t>
            </a:r>
            <a:endParaRPr lang="en-US" altLang="zh-CN" sz="2000" dirty="0">
              <a:solidFill>
                <a:srgbClr val="FF3300"/>
              </a:solidFill>
              <a:latin typeface="+mj-ea"/>
              <a:ea typeface="+mj-ea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专业必修课安排时间地点和教师，并整</a:t>
            </a:r>
            <a:r>
              <a:rPr lang="zh-CN" altLang="en-US" sz="2000" dirty="0">
                <a:solidFill>
                  <a:srgbClr val="000000"/>
                </a:solidFill>
                <a:latin typeface="+mj-ea"/>
                <a:ea typeface="+mj-ea"/>
              </a:rPr>
              <a:t>班置</a:t>
            </a: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入选课名单。允许学生调整。</a:t>
            </a:r>
            <a:endParaRPr lang="en-US" altLang="zh-CN" sz="20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公共必修课仅</a:t>
            </a:r>
            <a:r>
              <a:rPr lang="zh-CN" altLang="en-US" sz="2000" dirty="0">
                <a:solidFill>
                  <a:srgbClr val="000000"/>
                </a:solidFill>
                <a:latin typeface="+mj-ea"/>
                <a:ea typeface="+mj-ea"/>
              </a:rPr>
              <a:t>安排时间</a:t>
            </a: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地点和教师，</a:t>
            </a:r>
            <a:r>
              <a:rPr lang="zh-CN" altLang="en-US" sz="2000" dirty="0">
                <a:solidFill>
                  <a:srgbClr val="000000"/>
                </a:solidFill>
                <a:latin typeface="+mj-ea"/>
                <a:ea typeface="+mj-ea"/>
              </a:rPr>
              <a:t>由学生自由选课</a:t>
            </a: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。</a:t>
            </a:r>
            <a:endParaRPr lang="en-US" altLang="zh-CN" sz="20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实习论文等环节一般仅安排教师，不安排时间地点，由学生自由选课。</a:t>
            </a:r>
            <a:endParaRPr lang="en-US" altLang="zh-CN" sz="2000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defRPr/>
            </a:pPr>
            <a:endParaRPr lang="en-US" altLang="zh-CN" sz="2000" dirty="0" smtClean="0">
              <a:solidFill>
                <a:srgbClr val="FF3300"/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zh-CN" altLang="en-US" sz="2000" dirty="0" smtClean="0">
                <a:solidFill>
                  <a:srgbClr val="FF3300"/>
                </a:solidFill>
                <a:latin typeface="+mj-ea"/>
                <a:ea typeface="+mj-ea"/>
              </a:rPr>
              <a:t> 选修课</a:t>
            </a:r>
            <a:endParaRPr lang="en-US" altLang="zh-CN" sz="2000" dirty="0">
              <a:solidFill>
                <a:srgbClr val="FF3300"/>
              </a:solidFill>
              <a:latin typeface="+mj-ea"/>
              <a:ea typeface="+mj-ea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一般仅安排时间地点和教师，由学生自由选课。</a:t>
            </a:r>
            <a:endParaRPr lang="en-US" altLang="zh-CN" sz="20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876" y="357166"/>
            <a:ext cx="8749404" cy="621510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1" descr="C:\Users\Administrator\AppData\Roaming\Tencent\Users\56286352\QQ\WinTemp\RichOle\0B}0[6@(C3DI%FH8YG@}39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352" y="357166"/>
            <a:ext cx="9174388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681319"/>
            <a:ext cx="2196435" cy="492443"/>
          </a:xfrm>
          <a:noFill/>
        </p:spPr>
        <p:txBody>
          <a:bodyPr wrap="none">
            <a:spAutoFit/>
          </a:bodyPr>
          <a:lstStyle/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altLang="zh-CN" sz="2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j-cs"/>
              </a:rPr>
              <a:t>3.</a:t>
            </a:r>
            <a:r>
              <a:rPr lang="zh-CN" altLang="en-US" sz="2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j-cs"/>
              </a:rPr>
              <a:t>免修、免听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34" y="1714488"/>
            <a:ext cx="800105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n"/>
              <a:defRPr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免修</a:t>
            </a:r>
            <a:r>
              <a:rPr lang="zh-CN" altLang="en-US" sz="2000" dirty="0">
                <a:solidFill>
                  <a:srgbClr val="000000"/>
                </a:solidFill>
                <a:latin typeface="+mj-ea"/>
                <a:ea typeface="+mj-ea"/>
              </a:rPr>
              <a:t>：先考试，合格即获得成绩和</a:t>
            </a: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学分，不需再跟班学习。</a:t>
            </a:r>
            <a:endParaRPr lang="en-US" altLang="zh-CN" sz="2000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n"/>
              <a:defRPr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免</a:t>
            </a:r>
            <a:r>
              <a:rPr lang="zh-CN" altLang="en-US" sz="2000" dirty="0">
                <a:solidFill>
                  <a:srgbClr val="000000"/>
                </a:solidFill>
                <a:latin typeface="+mj-ea"/>
                <a:ea typeface="+mj-ea"/>
              </a:rPr>
              <a:t>听：不听课，但需要完成</a:t>
            </a: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作业并参加考核。</a:t>
            </a:r>
            <a:endParaRPr lang="en-US" altLang="zh-CN" sz="2000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n"/>
              <a:defRPr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思想</a:t>
            </a:r>
            <a:r>
              <a:rPr lang="zh-CN" altLang="en-US" sz="2000" dirty="0">
                <a:solidFill>
                  <a:srgbClr val="000000"/>
                </a:solidFill>
                <a:latin typeface="+mj-ea"/>
                <a:ea typeface="+mj-ea"/>
              </a:rPr>
              <a:t>政治理论课、公共体育课、实践教学环节</a:t>
            </a: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不</a:t>
            </a:r>
            <a:r>
              <a:rPr lang="zh-CN" altLang="en-US" sz="2000" dirty="0">
                <a:solidFill>
                  <a:srgbClr val="000000"/>
                </a:solidFill>
                <a:latin typeface="+mj-ea"/>
                <a:ea typeface="+mj-ea"/>
              </a:rPr>
              <a:t>允许免修或免听</a:t>
            </a: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。</a:t>
            </a:r>
            <a:endParaRPr lang="en-US" altLang="zh-CN" sz="20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n"/>
              <a:defRPr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所有免修、免听的课程，总数不能超过</a:t>
            </a:r>
            <a:r>
              <a:rPr lang="en-US" altLang="zh-CN" sz="2000" dirty="0" smtClean="0">
                <a:solidFill>
                  <a:srgbClr val="000000"/>
                </a:solidFill>
                <a:latin typeface="+mj-ea"/>
                <a:ea typeface="+mj-ea"/>
              </a:rPr>
              <a:t>6</a:t>
            </a: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学分。</a:t>
            </a:r>
            <a:endParaRPr lang="en-US" altLang="zh-CN" sz="20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4357694"/>
            <a:ext cx="692948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  <a:defRPr/>
            </a:pPr>
            <a:r>
              <a:rPr lang="zh-CN" altLang="en-US" sz="2000" dirty="0" smtClean="0">
                <a:solidFill>
                  <a:srgbClr val="008000"/>
                </a:solidFill>
                <a:latin typeface="+mj-ea"/>
                <a:ea typeface="+mj-ea"/>
              </a:rPr>
              <a:t> 不鼓励学生免修或者免听，但个别学生需要并且有条件时，导师应指导学生如何办理。</a:t>
            </a:r>
            <a:endParaRPr lang="en-US" altLang="zh-CN" sz="2000" dirty="0">
              <a:solidFill>
                <a:srgbClr val="008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571480"/>
            <a:ext cx="4643438" cy="571500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altLang="zh-CN" sz="2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j-cs"/>
              </a:rPr>
              <a:t>4.</a:t>
            </a:r>
            <a:r>
              <a:rPr lang="zh-CN" altLang="en-US" sz="2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j-cs"/>
              </a:rPr>
              <a:t>补考、缓考、重修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34" y="1643050"/>
            <a:ext cx="8358188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n"/>
              <a:defRPr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补考</a:t>
            </a:r>
            <a:r>
              <a:rPr lang="zh-CN" altLang="en-US" sz="2000" dirty="0">
                <a:solidFill>
                  <a:srgbClr val="000000"/>
                </a:solidFill>
                <a:latin typeface="+mj-ea"/>
                <a:ea typeface="+mj-ea"/>
              </a:rPr>
              <a:t>：考核不合格的课程</a:t>
            </a: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，向</a:t>
            </a:r>
            <a:r>
              <a:rPr lang="zh-CN" altLang="en-US" sz="2000" dirty="0">
                <a:solidFill>
                  <a:srgbClr val="000000"/>
                </a:solidFill>
                <a:latin typeface="+mj-ea"/>
                <a:ea typeface="+mj-ea"/>
              </a:rPr>
              <a:t>学生提供一次补考机会。</a:t>
            </a:r>
            <a:endParaRPr lang="en-US" altLang="zh-CN" sz="2000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n"/>
              <a:defRPr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缓</a:t>
            </a:r>
            <a:r>
              <a:rPr lang="zh-CN" altLang="en-US" sz="2000" dirty="0">
                <a:solidFill>
                  <a:srgbClr val="000000"/>
                </a:solidFill>
                <a:latin typeface="+mj-ea"/>
                <a:ea typeface="+mj-ea"/>
              </a:rPr>
              <a:t>考</a:t>
            </a: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：办理了缓考手续的学生，允许参加缓考。缓</a:t>
            </a:r>
            <a:r>
              <a:rPr lang="zh-CN" altLang="en-US" sz="2000" dirty="0">
                <a:solidFill>
                  <a:srgbClr val="000000"/>
                </a:solidFill>
                <a:latin typeface="+mj-ea"/>
                <a:ea typeface="+mj-ea"/>
              </a:rPr>
              <a:t>考与补考同时进行。</a:t>
            </a:r>
            <a:endParaRPr lang="en-US" altLang="zh-CN" sz="2000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n"/>
              <a:defRPr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重修</a:t>
            </a:r>
            <a:r>
              <a:rPr lang="zh-CN" altLang="en-US" sz="2000" dirty="0">
                <a:solidFill>
                  <a:srgbClr val="000000"/>
                </a:solidFill>
                <a:latin typeface="+mj-ea"/>
                <a:ea typeface="+mj-ea"/>
              </a:rPr>
              <a:t>：补考不合格，或应参加补考、缓考而未参加的</a:t>
            </a: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，须</a:t>
            </a:r>
            <a:r>
              <a:rPr lang="zh-CN" altLang="en-US" sz="2000" dirty="0">
                <a:solidFill>
                  <a:srgbClr val="000000"/>
                </a:solidFill>
                <a:latin typeface="+mj-ea"/>
                <a:ea typeface="+mj-ea"/>
              </a:rPr>
              <a:t>重修；学生对已合格成绩不满意，也可</a:t>
            </a: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重修。</a:t>
            </a:r>
            <a:endParaRPr lang="en-US" altLang="zh-CN" sz="20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28662" y="4500570"/>
            <a:ext cx="7429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zh-CN" altLang="en-US" sz="2000" dirty="0" smtClean="0">
                <a:solidFill>
                  <a:srgbClr val="008000"/>
                </a:solidFill>
                <a:latin typeface="+mj-ea"/>
                <a:ea typeface="+mj-ea"/>
              </a:rPr>
              <a:t> 学生</a:t>
            </a:r>
            <a:r>
              <a:rPr lang="zh-CN" altLang="en-US" sz="2000" dirty="0">
                <a:solidFill>
                  <a:srgbClr val="008000"/>
                </a:solidFill>
                <a:latin typeface="+mj-ea"/>
                <a:ea typeface="+mj-ea"/>
              </a:rPr>
              <a:t>无故不参加课程正常考核，称为旷考</a:t>
            </a:r>
            <a:r>
              <a:rPr lang="zh-CN" altLang="en-US" sz="2000" dirty="0" smtClean="0">
                <a:solidFill>
                  <a:srgbClr val="008000"/>
                </a:solidFill>
                <a:latin typeface="+mj-ea"/>
                <a:ea typeface="+mj-ea"/>
              </a:rPr>
              <a:t>，不</a:t>
            </a:r>
            <a:r>
              <a:rPr lang="zh-CN" altLang="en-US" sz="2000" dirty="0">
                <a:solidFill>
                  <a:srgbClr val="008000"/>
                </a:solidFill>
                <a:latin typeface="+mj-ea"/>
                <a:ea typeface="+mj-ea"/>
              </a:rPr>
              <a:t>允许</a:t>
            </a:r>
            <a:r>
              <a:rPr lang="zh-CN" altLang="en-US" sz="2000" dirty="0" smtClean="0">
                <a:solidFill>
                  <a:srgbClr val="008000"/>
                </a:solidFill>
                <a:latin typeface="+mj-ea"/>
                <a:ea typeface="+mj-ea"/>
              </a:rPr>
              <a:t>参加正常补考。如果</a:t>
            </a:r>
            <a:r>
              <a:rPr lang="zh-CN" altLang="en-US" sz="2000" dirty="0">
                <a:solidFill>
                  <a:srgbClr val="008000"/>
                </a:solidFill>
                <a:latin typeface="+mj-ea"/>
                <a:ea typeface="+mj-ea"/>
              </a:rPr>
              <a:t>是必修课，只能</a:t>
            </a:r>
            <a:r>
              <a:rPr lang="zh-CN" altLang="en-US" sz="2000" dirty="0" smtClean="0">
                <a:solidFill>
                  <a:srgbClr val="008000"/>
                </a:solidFill>
                <a:latin typeface="+mj-ea"/>
                <a:ea typeface="+mj-ea"/>
              </a:rPr>
              <a:t>重修；如果是选修课，可以重选。</a:t>
            </a:r>
            <a:endParaRPr lang="en-US" altLang="zh-CN" sz="2000" dirty="0">
              <a:solidFill>
                <a:srgbClr val="008000"/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Char char="u"/>
            </a:pPr>
            <a:endParaRPr lang="zh-CN" altLang="en-US" sz="2000" dirty="0">
              <a:solidFill>
                <a:srgbClr val="008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5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28597" y="785794"/>
            <a:ext cx="5357850" cy="64293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en-US" altLang="zh-CN" sz="2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j-cs"/>
              </a:rPr>
              <a:t>5.</a:t>
            </a:r>
            <a:r>
              <a:rPr lang="zh-CN" altLang="en-US" sz="2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j-cs"/>
              </a:rPr>
              <a:t>学分绩点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10" y="3929066"/>
            <a:ext cx="778674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u"/>
              <a:defRPr/>
            </a:pPr>
            <a:r>
              <a:rPr lang="zh-CN" altLang="en-US" sz="2000" dirty="0" smtClean="0">
                <a:solidFill>
                  <a:schemeClr val="accent6">
                    <a:lumMod val="50000"/>
                  </a:schemeClr>
                </a:solidFill>
                <a:latin typeface="+mj-ea"/>
                <a:ea typeface="+mj-ea"/>
              </a:rPr>
              <a:t> 例：某</a:t>
            </a:r>
            <a:r>
              <a:rPr lang="zh-CN" altLang="en-US" sz="2000" dirty="0">
                <a:solidFill>
                  <a:schemeClr val="accent6">
                    <a:lumMod val="50000"/>
                  </a:schemeClr>
                </a:solidFill>
                <a:latin typeface="+mj-ea"/>
                <a:ea typeface="+mj-ea"/>
              </a:rPr>
              <a:t>课程</a:t>
            </a:r>
            <a:r>
              <a:rPr lang="en-US" altLang="zh-CN" sz="2000" dirty="0">
                <a:solidFill>
                  <a:schemeClr val="accent6">
                    <a:lumMod val="50000"/>
                  </a:schemeClr>
                </a:solidFill>
                <a:latin typeface="+mj-ea"/>
                <a:ea typeface="+mj-ea"/>
              </a:rPr>
              <a:t>3</a:t>
            </a:r>
            <a:r>
              <a:rPr lang="zh-CN" altLang="en-US" sz="2000" dirty="0">
                <a:solidFill>
                  <a:schemeClr val="accent6">
                    <a:lumMod val="50000"/>
                  </a:schemeClr>
                </a:solidFill>
                <a:latin typeface="+mj-ea"/>
                <a:ea typeface="+mj-ea"/>
              </a:rPr>
              <a:t>学分，</a:t>
            </a:r>
            <a:r>
              <a:rPr lang="zh-CN" altLang="en-US" sz="2000" dirty="0" smtClean="0">
                <a:solidFill>
                  <a:schemeClr val="accent6">
                    <a:lumMod val="50000"/>
                  </a:schemeClr>
                </a:solidFill>
                <a:latin typeface="+mj-ea"/>
                <a:ea typeface="+mj-ea"/>
              </a:rPr>
              <a:t>学生考核得</a:t>
            </a:r>
            <a:r>
              <a:rPr lang="en-US" altLang="zh-CN" sz="2000" dirty="0">
                <a:solidFill>
                  <a:schemeClr val="accent6">
                    <a:lumMod val="50000"/>
                  </a:schemeClr>
                </a:solidFill>
                <a:latin typeface="+mj-ea"/>
                <a:ea typeface="+mj-ea"/>
              </a:rPr>
              <a:t>85</a:t>
            </a:r>
            <a:r>
              <a:rPr lang="zh-CN" altLang="en-US" sz="2000" dirty="0">
                <a:solidFill>
                  <a:schemeClr val="accent6">
                    <a:lumMod val="50000"/>
                  </a:schemeClr>
                </a:solidFill>
                <a:latin typeface="+mj-ea"/>
                <a:ea typeface="+mj-ea"/>
              </a:rPr>
              <a:t>分，则课程成绩为</a:t>
            </a:r>
            <a:r>
              <a:rPr lang="en-US" altLang="zh-CN" sz="2000" dirty="0">
                <a:solidFill>
                  <a:schemeClr val="accent6">
                    <a:lumMod val="50000"/>
                  </a:schemeClr>
                </a:solidFill>
                <a:latin typeface="+mj-ea"/>
                <a:ea typeface="+mj-ea"/>
              </a:rPr>
              <a:t>85</a:t>
            </a:r>
            <a:r>
              <a:rPr lang="zh-CN" altLang="en-US" sz="2000" dirty="0">
                <a:solidFill>
                  <a:schemeClr val="accent6">
                    <a:lumMod val="50000"/>
                  </a:schemeClr>
                </a:solidFill>
                <a:latin typeface="+mj-ea"/>
                <a:ea typeface="+mj-ea"/>
              </a:rPr>
              <a:t>，课程绩点为</a:t>
            </a:r>
            <a:r>
              <a:rPr lang="en-US" altLang="zh-CN" sz="2000" dirty="0">
                <a:solidFill>
                  <a:schemeClr val="accent6">
                    <a:lumMod val="50000"/>
                  </a:schemeClr>
                </a:solidFill>
                <a:latin typeface="+mj-ea"/>
                <a:ea typeface="+mj-ea"/>
              </a:rPr>
              <a:t>3.5</a:t>
            </a:r>
            <a:r>
              <a:rPr lang="zh-CN" altLang="en-US" sz="2000" dirty="0">
                <a:solidFill>
                  <a:schemeClr val="accent6">
                    <a:lumMod val="50000"/>
                  </a:schemeClr>
                </a:solidFill>
                <a:latin typeface="+mj-ea"/>
                <a:ea typeface="+mj-ea"/>
              </a:rPr>
              <a:t>，课程学分绩点为</a:t>
            </a:r>
            <a:r>
              <a:rPr lang="en-US" altLang="zh-CN" sz="2000" dirty="0">
                <a:solidFill>
                  <a:schemeClr val="accent6">
                    <a:lumMod val="50000"/>
                  </a:schemeClr>
                </a:solidFill>
                <a:latin typeface="+mj-ea"/>
                <a:ea typeface="+mj-ea"/>
              </a:rPr>
              <a:t>3.5*3=10.5</a:t>
            </a:r>
            <a:r>
              <a:rPr lang="zh-CN" altLang="en-US" sz="2000" dirty="0" smtClean="0">
                <a:solidFill>
                  <a:schemeClr val="accent6">
                    <a:lumMod val="50000"/>
                  </a:schemeClr>
                </a:solidFill>
                <a:latin typeface="+mj-ea"/>
                <a:ea typeface="+mj-ea"/>
              </a:rPr>
              <a:t>。</a:t>
            </a:r>
            <a:endParaRPr lang="en-US" altLang="zh-CN" sz="2000" dirty="0" smtClean="0">
              <a:solidFill>
                <a:schemeClr val="accent6">
                  <a:lumMod val="50000"/>
                </a:schemeClr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Char char="u"/>
              <a:defRPr/>
            </a:pPr>
            <a:r>
              <a:rPr lang="zh-CN" altLang="en-US" sz="2000" dirty="0" smtClean="0">
                <a:solidFill>
                  <a:schemeClr val="accent6">
                    <a:lumMod val="50000"/>
                  </a:schemeClr>
                </a:solidFill>
                <a:latin typeface="+mj-ea"/>
                <a:ea typeface="+mj-ea"/>
              </a:rPr>
              <a:t> 平均</a:t>
            </a:r>
            <a:r>
              <a:rPr lang="zh-CN" altLang="en-US" sz="2000" dirty="0">
                <a:solidFill>
                  <a:schemeClr val="accent6">
                    <a:lumMod val="50000"/>
                  </a:schemeClr>
                </a:solidFill>
                <a:latin typeface="+mj-ea"/>
                <a:ea typeface="+mj-ea"/>
              </a:rPr>
              <a:t>学分绩点反映所学课程不同的学生的学业水平</a:t>
            </a:r>
            <a:r>
              <a:rPr lang="zh-CN" altLang="en-US" sz="2000" dirty="0" smtClean="0">
                <a:solidFill>
                  <a:schemeClr val="accent6">
                    <a:lumMod val="50000"/>
                  </a:schemeClr>
                </a:solidFill>
                <a:latin typeface="+mj-ea"/>
                <a:ea typeface="+mj-ea"/>
              </a:rPr>
              <a:t>差异，常用于排名。</a:t>
            </a:r>
            <a:endParaRPr lang="en-US" altLang="zh-CN" sz="2000" dirty="0">
              <a:solidFill>
                <a:schemeClr val="accent6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662" y="1785926"/>
            <a:ext cx="576151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课程绩点</a:t>
            </a:r>
            <a:r>
              <a:rPr lang="en-US" altLang="zh-CN" sz="2000" dirty="0" smtClean="0">
                <a:solidFill>
                  <a:srgbClr val="000000"/>
                </a:solidFill>
                <a:latin typeface="+mj-ea"/>
                <a:ea typeface="+mj-ea"/>
              </a:rPr>
              <a:t>=</a:t>
            </a: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百分制成绩</a:t>
            </a:r>
            <a:r>
              <a:rPr lang="en-US" altLang="zh-CN" sz="2000" dirty="0" smtClean="0">
                <a:solidFill>
                  <a:srgbClr val="000000"/>
                </a:solidFill>
                <a:latin typeface="+mj-ea"/>
                <a:ea typeface="+mj-ea"/>
              </a:rPr>
              <a:t>/10 -5</a:t>
            </a:r>
          </a:p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课程学分绩点</a:t>
            </a:r>
            <a:r>
              <a:rPr lang="en-US" altLang="zh-CN" sz="2000" dirty="0" smtClean="0">
                <a:solidFill>
                  <a:srgbClr val="000000"/>
                </a:solidFill>
                <a:latin typeface="+mj-ea"/>
                <a:ea typeface="+mj-ea"/>
              </a:rPr>
              <a:t>=</a:t>
            </a: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课程绩点</a:t>
            </a:r>
            <a:r>
              <a:rPr lang="en-US" altLang="zh-CN" sz="2000" dirty="0" smtClean="0">
                <a:solidFill>
                  <a:srgbClr val="000000"/>
                </a:solidFill>
                <a:latin typeface="+mj-ea"/>
                <a:ea typeface="+mj-ea"/>
              </a:rPr>
              <a:t>*</a:t>
            </a: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学分数</a:t>
            </a:r>
            <a:endParaRPr lang="en-US" altLang="zh-CN" sz="2000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平均学分绩点</a:t>
            </a:r>
            <a:r>
              <a:rPr lang="en-US" altLang="zh-CN" sz="2000" dirty="0" smtClean="0">
                <a:solidFill>
                  <a:srgbClr val="000000"/>
                </a:solidFill>
                <a:latin typeface="+mj-ea"/>
                <a:ea typeface="+mj-ea"/>
              </a:rPr>
              <a:t>=</a:t>
            </a:r>
            <a:r>
              <a:rPr lang="zh-CN" altLang="en-US" sz="2000" dirty="0">
                <a:solidFill>
                  <a:srgbClr val="000000"/>
                </a:solidFill>
                <a:latin typeface="+mj-ea"/>
                <a:ea typeface="+mj-ea"/>
              </a:rPr>
              <a:t>课程学分绩点之和除以总学分数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6.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考试违规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1357299"/>
            <a:ext cx="8389967" cy="785817"/>
          </a:xfrm>
        </p:spPr>
        <p:txBody>
          <a:bodyPr/>
          <a:lstStyle/>
          <a:p>
            <a:pPr>
              <a:buFont typeface="Wingdings" pitchFamily="2" charset="2"/>
              <a:buChar char="n"/>
            </a:pPr>
            <a:r>
              <a:rPr lang="zh-CN" altLang="en-US" b="0" dirty="0" smtClean="0">
                <a:latin typeface="+mj-ea"/>
                <a:ea typeface="+mj-ea"/>
              </a:rPr>
              <a:t>请查阅</a:t>
            </a:r>
            <a:r>
              <a:rPr lang="en-US" altLang="zh-CN" b="0" dirty="0" smtClean="0">
                <a:latin typeface="+mj-ea"/>
                <a:ea typeface="+mj-ea"/>
              </a:rPr>
              <a:t>《</a:t>
            </a:r>
            <a:r>
              <a:rPr lang="zh-CN" altLang="en-US" sz="2000" b="0" dirty="0" smtClean="0">
                <a:latin typeface="+mj-ea"/>
                <a:ea typeface="+mj-ea"/>
              </a:rPr>
              <a:t>曲阜师范大学学生考试违规认定与处理办法</a:t>
            </a:r>
            <a:r>
              <a:rPr lang="en-US" altLang="zh-CN" b="0" dirty="0" smtClean="0">
                <a:latin typeface="+mj-ea"/>
                <a:ea typeface="+mj-ea"/>
              </a:rPr>
              <a:t>》</a:t>
            </a:r>
            <a:r>
              <a:rPr lang="zh-CN" altLang="en-US" b="0" dirty="0" smtClean="0">
                <a:latin typeface="+mj-ea"/>
                <a:ea typeface="+mj-ea"/>
              </a:rPr>
              <a:t> 曲师大校字</a:t>
            </a:r>
            <a:r>
              <a:rPr lang="en-US" altLang="zh-CN" b="0" dirty="0" smtClean="0">
                <a:latin typeface="+mj-ea"/>
                <a:ea typeface="+mj-ea"/>
              </a:rPr>
              <a:t>〔2014〕111</a:t>
            </a:r>
            <a:r>
              <a:rPr lang="zh-CN" altLang="en-US" b="0" dirty="0" smtClean="0">
                <a:latin typeface="+mj-ea"/>
                <a:ea typeface="+mj-ea"/>
              </a:rPr>
              <a:t>号。</a:t>
            </a:r>
            <a:endParaRPr lang="zh-CN" altLang="en-US" b="0" dirty="0">
              <a:latin typeface="+mj-ea"/>
              <a:ea typeface="+mj-ea"/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 bwMode="auto">
          <a:xfrm>
            <a:off x="785786" y="2214555"/>
            <a:ext cx="750099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0" algn="l" defTabSz="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依据监考教师的考场记录认定违规行为。</a:t>
            </a:r>
            <a:endParaRPr kumimoji="0" lang="en-US" altLang="zh-CN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609600" marR="0" lvl="0" indent="0" algn="l" defTabSz="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依据条文列举的各种违规行为，给予对应级别的处分（警告、严重警告、记过、留校察看、开除学籍）。</a:t>
            </a:r>
            <a:endParaRPr kumimoji="0" lang="en-US" altLang="zh-CN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609600" marR="0" lvl="0" indent="0" algn="l" defTabSz="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kumimoji="0" lang="zh-CN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学生对处分决定不服，可提出申述。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4572008"/>
            <a:ext cx="4798108" cy="943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solidFill>
                  <a:srgbClr val="008000"/>
                </a:solidFill>
                <a:latin typeface="黑体" pitchFamily="49" charset="-122"/>
                <a:ea typeface="黑体" pitchFamily="49" charset="-122"/>
              </a:rPr>
              <a:t>协助辅导员做好考前诚信教育。</a:t>
            </a:r>
            <a:endParaRPr lang="en-US" altLang="zh-CN" sz="2000" dirty="0" smtClean="0">
              <a:solidFill>
                <a:srgbClr val="008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solidFill>
                  <a:srgbClr val="008000"/>
                </a:solidFill>
                <a:latin typeface="黑体" pitchFamily="49" charset="-122"/>
                <a:ea typeface="黑体" pitchFamily="49" charset="-122"/>
              </a:rPr>
              <a:t>协助辅导员做好违纪学生的思想工作。</a:t>
            </a:r>
            <a:endParaRPr lang="zh-CN" altLang="en-US" sz="2000" dirty="0">
              <a:solidFill>
                <a:srgbClr val="008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6000760" cy="739775"/>
          </a:xfrm>
        </p:spPr>
        <p:txBody>
          <a:bodyPr/>
          <a:lstStyle/>
          <a:p>
            <a:pPr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我校的学分制改革（目标）</a:t>
            </a:r>
          </a:p>
        </p:txBody>
      </p:sp>
      <p:sp>
        <p:nvSpPr>
          <p:cNvPr id="3075" name="内容占位符 2"/>
          <p:cNvSpPr>
            <a:spLocks noGrp="1"/>
          </p:cNvSpPr>
          <p:nvPr>
            <p:ph idx="1"/>
          </p:nvPr>
        </p:nvSpPr>
        <p:spPr>
          <a:xfrm>
            <a:off x="1468438" y="1357298"/>
            <a:ext cx="7000875" cy="1142992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zh-CN" altLang="en-US" b="0" dirty="0" smtClean="0">
                <a:latin typeface="黑体" pitchFamily="49" charset="-122"/>
                <a:ea typeface="黑体" pitchFamily="49" charset="-122"/>
              </a:rPr>
              <a:t>学生自由选择所学的所有课程，当学分积累到达到某个专业的培养要求时，获得该专业的毕业资格。</a:t>
            </a:r>
            <a:endParaRPr lang="en-US" altLang="zh-CN" b="0" dirty="0" smtClean="0">
              <a:latin typeface="黑体" pitchFamily="49" charset="-122"/>
              <a:ea typeface="黑体" pitchFamily="49" charset="-122"/>
            </a:endParaRPr>
          </a:p>
          <a:p>
            <a:pPr marL="0" indent="0" algn="r">
              <a:spcBef>
                <a:spcPct val="0"/>
              </a:spcBef>
              <a:buNone/>
            </a:pPr>
            <a:r>
              <a:rPr lang="en-US" altLang="zh-CN" b="0" dirty="0" smtClean="0">
                <a:latin typeface="黑体" pitchFamily="49" charset="-122"/>
                <a:ea typeface="黑体" pitchFamily="49" charset="-122"/>
              </a:rPr>
              <a:t>——</a:t>
            </a:r>
            <a:r>
              <a:rPr lang="zh-CN" altLang="en-US" b="0" dirty="0" smtClean="0">
                <a:latin typeface="黑体" pitchFamily="49" charset="-122"/>
                <a:ea typeface="黑体" pitchFamily="49" charset="-122"/>
              </a:rPr>
              <a:t>真正意义的自主学习</a:t>
            </a:r>
            <a:endParaRPr lang="en-US" altLang="zh-CN" b="0" dirty="0" smtClean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 bwMode="auto">
          <a:xfrm>
            <a:off x="1500210" y="3071813"/>
            <a:ext cx="6786566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0" eaLnBrk="0" hangingPunct="0">
              <a:spcBef>
                <a:spcPts val="0"/>
              </a:spcBef>
              <a:buClr>
                <a:srgbClr val="000000"/>
              </a:buClr>
              <a:buSzPct val="120000"/>
              <a:defRPr/>
            </a:pPr>
            <a:r>
              <a:rPr lang="zh-CN" altLang="en-US" sz="2200" kern="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生</a:t>
            </a:r>
            <a:r>
              <a:rPr lang="zh-CN" altLang="en-US" sz="2200" kern="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师比</a:t>
            </a:r>
            <a:r>
              <a:rPr lang="zh-CN" altLang="en-US" sz="2200" kern="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过高、</a:t>
            </a:r>
            <a:r>
              <a:rPr lang="zh-CN" altLang="en-US" sz="2200" kern="0" dirty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教学资源不够丰富、实习实训困难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1468439" y="4214818"/>
            <a:ext cx="488951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0" eaLnBrk="0" hangingPunct="0">
              <a:spcBef>
                <a:spcPts val="0"/>
              </a:spcBef>
              <a:buClr>
                <a:srgbClr val="000000"/>
              </a:buClr>
              <a:buSzPct val="120000"/>
              <a:buFont typeface="Wingdings" pitchFamily="2" charset="2"/>
              <a:buChar char="ü"/>
              <a:defRPr/>
            </a:pPr>
            <a:r>
              <a:rPr lang="zh-CN" altLang="en-US" sz="2200" kern="0" dirty="0" smtClean="0">
                <a:solidFill>
                  <a:srgbClr val="FF3300"/>
                </a:solidFill>
                <a:latin typeface="黑体" pitchFamily="49" charset="-122"/>
                <a:ea typeface="黑体" pitchFamily="49" charset="-122"/>
              </a:rPr>
              <a:t> 一定限度内实现学生的自主学习 </a:t>
            </a:r>
            <a:endParaRPr lang="en-US" altLang="zh-CN" sz="2200" kern="0" dirty="0" smtClean="0">
              <a:solidFill>
                <a:srgbClr val="FF3300"/>
              </a:solidFill>
              <a:latin typeface="黑体" pitchFamily="49" charset="-122"/>
              <a:ea typeface="黑体" pitchFamily="49" charset="-122"/>
            </a:endParaRPr>
          </a:p>
          <a:p>
            <a:pPr defTabSz="0" eaLnBrk="0" hangingPunct="0">
              <a:spcBef>
                <a:spcPts val="0"/>
              </a:spcBef>
              <a:buClr>
                <a:srgbClr val="000000"/>
              </a:buClr>
              <a:buSzPct val="120000"/>
              <a:buFont typeface="Wingdings" pitchFamily="2" charset="2"/>
              <a:buChar char="ü"/>
              <a:defRPr/>
            </a:pPr>
            <a:r>
              <a:rPr lang="zh-CN" altLang="en-US" sz="2200" kern="0" dirty="0" smtClean="0">
                <a:solidFill>
                  <a:srgbClr val="FF3300"/>
                </a:solidFill>
                <a:latin typeface="黑体" pitchFamily="49" charset="-122"/>
                <a:ea typeface="黑体" pitchFamily="49" charset="-122"/>
              </a:rPr>
              <a:t> 提升</a:t>
            </a:r>
            <a:r>
              <a:rPr lang="zh-CN" altLang="en-US" sz="2200" kern="0" dirty="0">
                <a:solidFill>
                  <a:srgbClr val="FF3300"/>
                </a:solidFill>
                <a:latin typeface="黑体" pitchFamily="49" charset="-122"/>
                <a:ea typeface="黑体" pitchFamily="49" charset="-122"/>
              </a:rPr>
              <a:t>教学管理</a:t>
            </a:r>
            <a:r>
              <a:rPr lang="zh-CN" altLang="en-US" sz="2200" kern="0" dirty="0" smtClean="0">
                <a:solidFill>
                  <a:srgbClr val="FF3300"/>
                </a:solidFill>
                <a:latin typeface="黑体" pitchFamily="49" charset="-122"/>
                <a:ea typeface="黑体" pitchFamily="49" charset="-122"/>
              </a:rPr>
              <a:t>水平</a:t>
            </a:r>
            <a:endParaRPr lang="en-US" altLang="zh-CN" sz="2000" kern="0" dirty="0" smtClean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428628" y="2935428"/>
            <a:ext cx="10715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solidFill>
                  <a:srgbClr val="7030A0"/>
                </a:solidFill>
                <a:latin typeface="黑体" pitchFamily="49" charset="-122"/>
                <a:ea typeface="黑体" pitchFamily="49" charset="-122"/>
              </a:rPr>
              <a:t>现实</a:t>
            </a:r>
            <a:endParaRPr lang="en-US" altLang="zh-CN" sz="2000" b="1" dirty="0" smtClean="0">
              <a:solidFill>
                <a:srgbClr val="7030A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2000" b="1" dirty="0" smtClean="0">
                <a:solidFill>
                  <a:srgbClr val="7030A0"/>
                </a:solidFill>
                <a:latin typeface="黑体" pitchFamily="49" charset="-122"/>
                <a:ea typeface="黑体" pitchFamily="49" charset="-122"/>
              </a:rPr>
              <a:t>困难</a:t>
            </a:r>
            <a:endParaRPr lang="zh-CN" altLang="en-US" sz="2000" b="1" dirty="0">
              <a:solidFill>
                <a:srgbClr val="7030A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1357298"/>
            <a:ext cx="1134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rgbClr val="7030A0"/>
                </a:solidFill>
                <a:latin typeface="黑体" pitchFamily="49" charset="-122"/>
                <a:ea typeface="黑体" pitchFamily="49" charset="-122"/>
              </a:rPr>
              <a:t>理想</a:t>
            </a:r>
            <a:endParaRPr lang="en-US" altLang="zh-CN" sz="2000" b="1" dirty="0" smtClean="0">
              <a:solidFill>
                <a:srgbClr val="7030A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2000" b="1" dirty="0" smtClean="0">
                <a:solidFill>
                  <a:srgbClr val="7030A0"/>
                </a:solidFill>
                <a:latin typeface="黑体" pitchFamily="49" charset="-122"/>
                <a:ea typeface="黑体" pitchFamily="49" charset="-122"/>
              </a:rPr>
              <a:t>目标</a:t>
            </a:r>
            <a:endParaRPr lang="zh-CN" altLang="en-US" sz="2000" dirty="0"/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428596" y="4189405"/>
            <a:ext cx="10715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solidFill>
                  <a:srgbClr val="7030A0"/>
                </a:solidFill>
                <a:latin typeface="黑体" pitchFamily="49" charset="-122"/>
                <a:ea typeface="黑体" pitchFamily="49" charset="-122"/>
              </a:rPr>
              <a:t>目标</a:t>
            </a:r>
            <a:endParaRPr lang="en-US" altLang="zh-CN" sz="2000" b="1" dirty="0" smtClean="0">
              <a:solidFill>
                <a:srgbClr val="7030A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2000" b="1" dirty="0" smtClean="0">
                <a:solidFill>
                  <a:srgbClr val="7030A0"/>
                </a:solidFill>
                <a:latin typeface="黑体" pitchFamily="49" charset="-122"/>
                <a:ea typeface="黑体" pitchFamily="49" charset="-122"/>
              </a:rPr>
              <a:t>定位</a:t>
            </a:r>
            <a:endParaRPr lang="zh-CN" altLang="en-US" sz="2000" b="1" dirty="0">
              <a:solidFill>
                <a:srgbClr val="7030A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9" name="右箭头 8"/>
          <p:cNvSpPr/>
          <p:nvPr/>
        </p:nvSpPr>
        <p:spPr>
          <a:xfrm>
            <a:off x="6215074" y="4429132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7215206" y="4241077"/>
            <a:ext cx="1422184" cy="8309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提高学生</a:t>
            </a:r>
            <a:endParaRPr lang="en-US" altLang="zh-CN" sz="24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  <a:p>
            <a:r>
              <a:rPr lang="zh-CN" altLang="en-US" sz="24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培养质量</a:t>
            </a:r>
            <a:endParaRPr lang="zh-CN" altLang="en-US" sz="24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5" grpId="0" uiExpand="1" build="p"/>
      <p:bldP spid="4" grpId="0"/>
      <p:bldP spid="5" grpId="0"/>
      <p:bldP spid="3078" grpId="0"/>
      <p:bldP spid="7" grpId="0"/>
      <p:bldP spid="8" grpId="0"/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642938"/>
            <a:ext cx="8429625" cy="642937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altLang="zh-CN" sz="2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j-cs"/>
              </a:rPr>
              <a:t>7.</a:t>
            </a:r>
            <a:r>
              <a:rPr lang="zh-CN" altLang="en-US" sz="2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j-cs"/>
              </a:rPr>
              <a:t>辅修与双学位、双专业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58" y="1500174"/>
            <a:ext cx="83581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请查阅</a:t>
            </a:r>
            <a:r>
              <a:rPr lang="en-US" altLang="zh-CN" sz="2000" dirty="0" smtClean="0">
                <a:solidFill>
                  <a:srgbClr val="000000"/>
                </a:solidFill>
                <a:latin typeface="+mj-ea"/>
                <a:ea typeface="+mj-ea"/>
              </a:rPr>
              <a:t>《</a:t>
            </a:r>
            <a:r>
              <a:rPr lang="zh-CN" altLang="en-US" sz="2000" dirty="0">
                <a:solidFill>
                  <a:srgbClr val="000000"/>
                </a:solidFill>
                <a:latin typeface="+mj-ea"/>
                <a:ea typeface="+mj-ea"/>
              </a:rPr>
              <a:t>曲阜师范大学全日制本科生双学位、双专业教育实施</a:t>
            </a: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细则</a:t>
            </a:r>
            <a:r>
              <a:rPr lang="en-US" altLang="zh-CN" sz="2000" dirty="0" smtClean="0">
                <a:solidFill>
                  <a:srgbClr val="000000"/>
                </a:solidFill>
                <a:latin typeface="+mj-ea"/>
                <a:ea typeface="+mj-ea"/>
              </a:rPr>
              <a:t>》</a:t>
            </a: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</a:t>
            </a:r>
            <a:r>
              <a:rPr lang="zh-CN" altLang="en-US" sz="2000" dirty="0">
                <a:solidFill>
                  <a:srgbClr val="000000"/>
                </a:solidFill>
                <a:latin typeface="+mj-ea"/>
                <a:ea typeface="+mj-ea"/>
              </a:rPr>
              <a:t>曲师大校字</a:t>
            </a:r>
            <a:r>
              <a:rPr lang="en-US" altLang="zh-CN" sz="2000" dirty="0">
                <a:solidFill>
                  <a:srgbClr val="000000"/>
                </a:solidFill>
                <a:latin typeface="+mj-ea"/>
                <a:ea typeface="+mj-ea"/>
              </a:rPr>
              <a:t>〔2014〕170</a:t>
            </a: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号</a:t>
            </a:r>
            <a:endParaRPr lang="en-US" altLang="zh-CN" sz="20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2357430"/>
            <a:ext cx="835824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09600" defTabSz="0" eaLnBrk="0" hangingPunct="0">
              <a:spcBef>
                <a:spcPts val="0"/>
              </a:spcBef>
              <a:buClr>
                <a:srgbClr val="000000"/>
              </a:buClr>
              <a:buSzPct val="120000"/>
              <a:buFont typeface="Arial" pitchFamily="34" charset="0"/>
              <a:buChar char="•"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学生修读学籍所在专业（主修）的同时，修读的第二个专业称为辅修专业。</a:t>
            </a:r>
            <a:endParaRPr lang="en-US" altLang="zh-CN" sz="20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marL="609600" defTabSz="0" eaLnBrk="0" hangingPunct="0">
              <a:spcBef>
                <a:spcPts val="0"/>
              </a:spcBef>
              <a:buClr>
                <a:srgbClr val="000000"/>
              </a:buClr>
              <a:buSzPct val="120000"/>
              <a:buFont typeface="Arial" pitchFamily="34" charset="0"/>
              <a:buChar char="•"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双专业</a:t>
            </a:r>
            <a:r>
              <a:rPr lang="en-US" altLang="zh-CN" sz="2000" dirty="0" smtClean="0">
                <a:solidFill>
                  <a:srgbClr val="000000"/>
                </a:solidFill>
                <a:latin typeface="+mj-ea"/>
                <a:ea typeface="+mj-ea"/>
              </a:rPr>
              <a:t>——</a:t>
            </a: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如果主修</a:t>
            </a:r>
            <a:r>
              <a:rPr lang="zh-CN" altLang="en-US" sz="2000" dirty="0">
                <a:solidFill>
                  <a:srgbClr val="000000"/>
                </a:solidFill>
                <a:latin typeface="+mj-ea"/>
                <a:ea typeface="+mj-ea"/>
              </a:rPr>
              <a:t>专业与辅修专业同属于一个学科</a:t>
            </a: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门类，毕业时可获得主修学历和辅修专业证书。</a:t>
            </a:r>
            <a:endParaRPr lang="en-US" altLang="zh-CN" sz="20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marL="609600" defTabSz="0" eaLnBrk="0" hangingPunct="0">
              <a:spcBef>
                <a:spcPts val="0"/>
              </a:spcBef>
              <a:buClr>
                <a:srgbClr val="000000"/>
              </a:buClr>
              <a:buSzPct val="120000"/>
              <a:buFont typeface="Arial" pitchFamily="34" charset="0"/>
              <a:buChar char="•"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双学位</a:t>
            </a:r>
            <a:r>
              <a:rPr lang="en-US" altLang="zh-CN" sz="2000" dirty="0" smtClean="0">
                <a:solidFill>
                  <a:srgbClr val="000000"/>
                </a:solidFill>
                <a:latin typeface="+mj-ea"/>
                <a:ea typeface="+mj-ea"/>
              </a:rPr>
              <a:t>——</a:t>
            </a: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如果主修</a:t>
            </a:r>
            <a:r>
              <a:rPr lang="zh-CN" altLang="en-US" sz="2000" dirty="0">
                <a:solidFill>
                  <a:srgbClr val="000000"/>
                </a:solidFill>
                <a:latin typeface="+mj-ea"/>
                <a:ea typeface="+mj-ea"/>
              </a:rPr>
              <a:t>专业与辅修</a:t>
            </a: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专业不属于同一个学科门类，毕业时获得主修学历、辅修专业证书以及两个学位证书。</a:t>
            </a:r>
            <a:endParaRPr lang="en-US" altLang="zh-CN" sz="20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4643446"/>
            <a:ext cx="69294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zh-CN" altLang="en-US" sz="2000" dirty="0" smtClean="0">
                <a:solidFill>
                  <a:srgbClr val="008000"/>
                </a:solidFill>
                <a:latin typeface="黑体" pitchFamily="49" charset="-122"/>
                <a:ea typeface="黑体" pitchFamily="49" charset="-122"/>
              </a:rPr>
              <a:t>帮助学生综合分析学生个人发展的需求、主辅修专业的相关度（知识结构合理性）、学生的学习能力、学生的兴趣特长等因素，合理选择辅修专业。</a:t>
            </a:r>
            <a:endParaRPr lang="en-US" altLang="zh-CN" sz="2000" dirty="0" smtClean="0">
              <a:solidFill>
                <a:srgbClr val="008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buFont typeface="Wingdings" pitchFamily="2" charset="2"/>
              <a:buChar char="u"/>
            </a:pPr>
            <a:r>
              <a:rPr lang="zh-CN" altLang="en-US" sz="2000" dirty="0" smtClean="0">
                <a:solidFill>
                  <a:srgbClr val="008000"/>
                </a:solidFill>
                <a:latin typeface="黑体" pitchFamily="49" charset="-122"/>
                <a:ea typeface="黑体" pitchFamily="49" charset="-122"/>
              </a:rPr>
              <a:t>指导学生合理规划两个专业的选课，以力争四年内完成。</a:t>
            </a:r>
            <a:endParaRPr lang="zh-CN" altLang="en-US" sz="2000" dirty="0">
              <a:solidFill>
                <a:srgbClr val="008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0">
              <a:buClr>
                <a:srgbClr val="000000"/>
              </a:buClr>
              <a:buSzPct val="120000"/>
              <a:defRPr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8.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转专业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313" y="1428737"/>
            <a:ext cx="8229600" cy="857256"/>
          </a:xfrm>
        </p:spPr>
        <p:txBody>
          <a:bodyPr/>
          <a:lstStyle/>
          <a:p>
            <a:pPr>
              <a:buFont typeface="Wingdings" pitchFamily="2" charset="2"/>
              <a:buChar char="n"/>
            </a:pPr>
            <a:r>
              <a:rPr lang="zh-CN" altLang="en-US" sz="2000" b="0" kern="1200" dirty="0" smtClean="0">
                <a:latin typeface="+mj-ea"/>
                <a:ea typeface="+mj-ea"/>
              </a:rPr>
              <a:t>请查阅</a:t>
            </a:r>
            <a:r>
              <a:rPr lang="en-US" altLang="zh-CN" sz="2000" b="0" kern="1200" dirty="0" smtClean="0">
                <a:latin typeface="+mj-ea"/>
                <a:ea typeface="+mj-ea"/>
              </a:rPr>
              <a:t>《</a:t>
            </a:r>
            <a:r>
              <a:rPr lang="zh-CN" altLang="en-US" sz="2000" b="0" kern="1200" dirty="0" smtClean="0">
                <a:latin typeface="+mj-ea"/>
                <a:ea typeface="+mj-ea"/>
              </a:rPr>
              <a:t>曲阜师范大学普通高等教育本科生转专业暂行规定</a:t>
            </a:r>
            <a:r>
              <a:rPr lang="en-US" altLang="zh-CN" sz="2000" b="0" kern="1200" dirty="0" smtClean="0">
                <a:latin typeface="+mj-ea"/>
                <a:ea typeface="+mj-ea"/>
              </a:rPr>
              <a:t>》</a:t>
            </a:r>
            <a:r>
              <a:rPr lang="zh-CN" altLang="en-US" sz="2000" b="0" kern="1200" dirty="0" smtClean="0">
                <a:latin typeface="+mj-ea"/>
                <a:ea typeface="+mj-ea"/>
              </a:rPr>
              <a:t>曲师大校字［</a:t>
            </a:r>
            <a:r>
              <a:rPr lang="en-US" altLang="zh-CN" sz="2000" b="0" kern="1200" dirty="0" smtClean="0">
                <a:latin typeface="+mj-ea"/>
                <a:ea typeface="+mj-ea"/>
              </a:rPr>
              <a:t>2014</a:t>
            </a:r>
            <a:r>
              <a:rPr lang="zh-CN" altLang="en-US" sz="2000" b="0" kern="1200" dirty="0" smtClean="0">
                <a:latin typeface="+mj-ea"/>
                <a:ea typeface="+mj-ea"/>
              </a:rPr>
              <a:t>］</a:t>
            </a:r>
            <a:r>
              <a:rPr lang="en-US" altLang="zh-CN" sz="2000" b="0" kern="1200" dirty="0" smtClean="0">
                <a:latin typeface="+mj-ea"/>
                <a:ea typeface="+mj-ea"/>
              </a:rPr>
              <a:t>95</a:t>
            </a:r>
            <a:r>
              <a:rPr lang="zh-CN" altLang="en-US" sz="2000" b="0" kern="1200" dirty="0" smtClean="0">
                <a:latin typeface="+mj-ea"/>
                <a:ea typeface="+mj-ea"/>
              </a:rPr>
              <a:t>号</a:t>
            </a:r>
            <a:endParaRPr lang="en-US" altLang="zh-CN" sz="2000" b="0" kern="1200" dirty="0" smtClean="0">
              <a:latin typeface="+mj-ea"/>
              <a:ea typeface="+mj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2643182"/>
            <a:ext cx="7072362" cy="2790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20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新生取得学籍之前，不允许调整。</a:t>
            </a:r>
            <a:endParaRPr lang="en-US" altLang="zh-CN" sz="2000" dirty="0" smtClean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20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跨招生类别的，不能调整。</a:t>
            </a:r>
            <a:endParaRPr lang="en-US" altLang="zh-CN" sz="2000" dirty="0" smtClean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20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录取批次由低到高的，不允许调整。</a:t>
            </a:r>
            <a:endParaRPr lang="en-US" altLang="zh-CN" sz="2000" dirty="0" smtClean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20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特殊专业不允许调整。</a:t>
            </a:r>
            <a:endParaRPr lang="en-US" altLang="zh-CN" sz="2000" dirty="0" smtClean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20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超出接收专业办学能力的，不允许调整。</a:t>
            </a:r>
            <a:endParaRPr lang="en-US" altLang="zh-CN" sz="2000" dirty="0" smtClean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2000" dirty="0" smtClean="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允许学业困难的高年级在校生调整专业。</a:t>
            </a:r>
            <a:endParaRPr lang="zh-CN" altLang="en-US" sz="2000" dirty="0">
              <a:solidFill>
                <a:srgbClr val="00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785794"/>
            <a:ext cx="3214710" cy="50006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en-US" altLang="zh-CN" sz="2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j-cs"/>
              </a:rPr>
              <a:t>9.</a:t>
            </a:r>
            <a:r>
              <a:rPr lang="zh-CN" altLang="en-US" sz="2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j-cs"/>
              </a:rPr>
              <a:t>跨校学习学分认定</a:t>
            </a:r>
            <a:endParaRPr lang="en-US" altLang="zh-CN" sz="2600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7158" y="1928802"/>
            <a:ext cx="849630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zh-CN" altLang="en-US" sz="2200" dirty="0" smtClean="0">
                <a:solidFill>
                  <a:srgbClr val="000000"/>
                </a:solidFill>
                <a:latin typeface="+mj-ea"/>
                <a:ea typeface="+mj-ea"/>
              </a:rPr>
              <a:t> 请查阅</a:t>
            </a:r>
            <a:r>
              <a:rPr lang="en-US" altLang="zh-CN" sz="2200" dirty="0" smtClean="0">
                <a:solidFill>
                  <a:srgbClr val="000000"/>
                </a:solidFill>
                <a:latin typeface="+mj-ea"/>
                <a:ea typeface="+mj-ea"/>
              </a:rPr>
              <a:t>《</a:t>
            </a:r>
            <a:r>
              <a:rPr lang="zh-CN" altLang="en-US" sz="2200" dirty="0">
                <a:solidFill>
                  <a:srgbClr val="000000"/>
                </a:solidFill>
                <a:latin typeface="+mj-ea"/>
                <a:ea typeface="+mj-ea"/>
              </a:rPr>
              <a:t>跨校学习课程学分认定及成绩转换管理办法</a:t>
            </a:r>
            <a:r>
              <a:rPr lang="en-US" altLang="zh-CN" sz="2200" dirty="0">
                <a:solidFill>
                  <a:srgbClr val="000000"/>
                </a:solidFill>
                <a:latin typeface="+mj-ea"/>
                <a:ea typeface="+mj-ea"/>
              </a:rPr>
              <a:t>》</a:t>
            </a:r>
            <a:r>
              <a:rPr lang="zh-CN" altLang="en-US" sz="2200" dirty="0">
                <a:solidFill>
                  <a:srgbClr val="000000"/>
                </a:solidFill>
                <a:latin typeface="+mj-ea"/>
                <a:ea typeface="+mj-ea"/>
              </a:rPr>
              <a:t>曲师大校字</a:t>
            </a:r>
            <a:r>
              <a:rPr lang="en-US" altLang="zh-CN" sz="2200" dirty="0">
                <a:solidFill>
                  <a:srgbClr val="000000"/>
                </a:solidFill>
                <a:latin typeface="+mj-ea"/>
                <a:ea typeface="+mj-ea"/>
              </a:rPr>
              <a:t>〔2014〕38</a:t>
            </a:r>
            <a:r>
              <a:rPr lang="zh-CN" altLang="en-US" sz="2200" dirty="0" smtClean="0">
                <a:solidFill>
                  <a:srgbClr val="000000"/>
                </a:solidFill>
                <a:latin typeface="+mj-ea"/>
                <a:ea typeface="+mj-ea"/>
              </a:rPr>
              <a:t>号</a:t>
            </a:r>
            <a:endParaRPr lang="en-US" altLang="zh-CN" sz="2200" dirty="0" smtClean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00100" y="3143248"/>
            <a:ext cx="750099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 校际</a:t>
            </a:r>
            <a:r>
              <a:rPr lang="zh-CN" altLang="en-US" sz="2000" dirty="0">
                <a:solidFill>
                  <a:srgbClr val="000000"/>
                </a:solidFill>
                <a:latin typeface="+mj-ea"/>
                <a:ea typeface="+mj-ea"/>
              </a:rPr>
              <a:t>合作交流项目，按合作协议予以认定。</a:t>
            </a:r>
            <a:endParaRPr lang="en-US" altLang="zh-CN" sz="2000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 学院</a:t>
            </a:r>
            <a:r>
              <a:rPr lang="zh-CN" altLang="en-US" sz="2000" dirty="0">
                <a:solidFill>
                  <a:srgbClr val="000000"/>
                </a:solidFill>
                <a:latin typeface="+mj-ea"/>
                <a:ea typeface="+mj-ea"/>
              </a:rPr>
              <a:t>派出的交流项目，经学校批准备案，按交流协议认定。</a:t>
            </a:r>
            <a:endParaRPr lang="en-US" altLang="zh-CN" sz="2000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 个人</a:t>
            </a:r>
            <a:r>
              <a:rPr lang="zh-CN" altLang="en-US" sz="2000" dirty="0">
                <a:solidFill>
                  <a:srgbClr val="000000"/>
                </a:solidFill>
                <a:latin typeface="+mj-ea"/>
                <a:ea typeface="+mj-ea"/>
              </a:rPr>
              <a:t>外出学习，不予认可</a:t>
            </a: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。</a:t>
            </a:r>
            <a:endParaRPr lang="en-US" altLang="zh-CN" sz="2000" dirty="0" smtClean="0">
              <a:solidFill>
                <a:srgbClr val="00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  <p:bldP spid="5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785794"/>
            <a:ext cx="3214710" cy="50006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en-US" altLang="zh-CN" sz="2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j-cs"/>
              </a:rPr>
              <a:t>10.</a:t>
            </a:r>
            <a:r>
              <a:rPr lang="zh-CN" altLang="en-US" sz="2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j-cs"/>
              </a:rPr>
              <a:t>学费</a:t>
            </a:r>
            <a:endParaRPr lang="en-US" altLang="zh-CN" sz="2600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7158" y="1928802"/>
            <a:ext cx="849630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zh-CN" altLang="en-US" sz="2200" dirty="0" smtClean="0">
                <a:solidFill>
                  <a:srgbClr val="000000"/>
                </a:solidFill>
                <a:latin typeface="+mj-ea"/>
                <a:ea typeface="+mj-ea"/>
              </a:rPr>
              <a:t> 请查阅</a:t>
            </a:r>
            <a:r>
              <a:rPr lang="en-US" altLang="zh-CN" sz="2200" dirty="0" smtClean="0">
                <a:solidFill>
                  <a:srgbClr val="000000"/>
                </a:solidFill>
                <a:latin typeface="+mj-ea"/>
                <a:ea typeface="+mj-ea"/>
              </a:rPr>
              <a:t>《</a:t>
            </a:r>
            <a:r>
              <a:rPr lang="zh-CN" altLang="en-US" sz="2200" dirty="0" smtClean="0">
                <a:solidFill>
                  <a:srgbClr val="000000"/>
                </a:solidFill>
                <a:latin typeface="+mj-ea"/>
                <a:ea typeface="+mj-ea"/>
              </a:rPr>
              <a:t>曲阜师范大学学分制收费管理办法（试行）</a:t>
            </a:r>
            <a:r>
              <a:rPr lang="en-US" altLang="zh-CN" sz="2200" dirty="0" smtClean="0">
                <a:solidFill>
                  <a:srgbClr val="000000"/>
                </a:solidFill>
                <a:latin typeface="+mj-ea"/>
                <a:ea typeface="+mj-ea"/>
              </a:rPr>
              <a:t>》</a:t>
            </a:r>
            <a:r>
              <a:rPr lang="zh-CN" altLang="en-US" sz="2200" dirty="0" smtClean="0">
                <a:solidFill>
                  <a:srgbClr val="000000"/>
                </a:solidFill>
                <a:latin typeface="+mj-ea"/>
                <a:ea typeface="+mj-ea"/>
              </a:rPr>
              <a:t>曲师大校字［</a:t>
            </a:r>
            <a:r>
              <a:rPr lang="en-US" altLang="zh-CN" sz="2200" dirty="0" smtClean="0">
                <a:solidFill>
                  <a:srgbClr val="000000"/>
                </a:solidFill>
                <a:latin typeface="+mj-ea"/>
                <a:ea typeface="+mj-ea"/>
              </a:rPr>
              <a:t>2014</a:t>
            </a:r>
            <a:r>
              <a:rPr lang="zh-CN" altLang="en-US" sz="2200" dirty="0" smtClean="0">
                <a:solidFill>
                  <a:srgbClr val="000000"/>
                </a:solidFill>
                <a:latin typeface="+mj-ea"/>
                <a:ea typeface="+mj-ea"/>
              </a:rPr>
              <a:t>］</a:t>
            </a:r>
            <a:r>
              <a:rPr lang="en-US" altLang="zh-CN" sz="2200" dirty="0" smtClean="0">
                <a:solidFill>
                  <a:srgbClr val="000000"/>
                </a:solidFill>
                <a:latin typeface="+mj-ea"/>
                <a:ea typeface="+mj-ea"/>
              </a:rPr>
              <a:t>176</a:t>
            </a:r>
            <a:r>
              <a:rPr lang="zh-CN" altLang="en-US" sz="2200" dirty="0" smtClean="0">
                <a:solidFill>
                  <a:srgbClr val="000000"/>
                </a:solidFill>
                <a:latin typeface="+mj-ea"/>
                <a:ea typeface="+mj-ea"/>
              </a:rPr>
              <a:t>号</a:t>
            </a:r>
            <a:endParaRPr lang="en-US" altLang="zh-CN" sz="2200" dirty="0" smtClean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00100" y="3143248"/>
            <a:ext cx="750099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 学年初按学年制学费标准预收。第二学期末，根据学生选课结果进行结算。</a:t>
            </a:r>
            <a:endParaRPr lang="en-US" altLang="zh-CN" sz="20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zh-CN" sz="2000" dirty="0" smtClean="0">
                <a:solidFill>
                  <a:srgbClr val="000000"/>
                </a:solidFill>
                <a:latin typeface="+mj-ea"/>
                <a:ea typeface="+mj-ea"/>
              </a:rPr>
              <a:t>  </a:t>
            </a: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实收学费</a:t>
            </a:r>
            <a:r>
              <a:rPr lang="en-US" altLang="zh-CN" sz="2000" dirty="0" smtClean="0">
                <a:solidFill>
                  <a:srgbClr val="000000"/>
                </a:solidFill>
                <a:latin typeface="+mj-ea"/>
                <a:ea typeface="+mj-ea"/>
              </a:rPr>
              <a:t>=</a:t>
            </a: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专业注册费</a:t>
            </a:r>
            <a:r>
              <a:rPr lang="en-US" altLang="zh-CN" sz="2000" dirty="0" smtClean="0">
                <a:solidFill>
                  <a:srgbClr val="000000"/>
                </a:solidFill>
                <a:latin typeface="+mj-ea"/>
                <a:ea typeface="+mj-ea"/>
              </a:rPr>
              <a:t>+</a:t>
            </a: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选课学分数*</a:t>
            </a:r>
            <a:r>
              <a:rPr lang="en-US" altLang="zh-CN" sz="2000" dirty="0" smtClean="0">
                <a:solidFill>
                  <a:srgbClr val="000000"/>
                </a:solidFill>
                <a:latin typeface="+mj-ea"/>
                <a:ea typeface="+mj-ea"/>
              </a:rPr>
              <a:t>100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627" y="617523"/>
            <a:ext cx="4286249" cy="739775"/>
          </a:xfrm>
        </p:spPr>
        <p:txBody>
          <a:bodyPr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工作要求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313" y="1571612"/>
            <a:ext cx="8318529" cy="4227531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zh-CN" altLang="en-US" sz="2400" b="0" dirty="0" smtClean="0">
                <a:latin typeface="黑体" pitchFamily="49" charset="-122"/>
                <a:ea typeface="黑体" pitchFamily="49" charset="-122"/>
              </a:rPr>
              <a:t>熟悉我校的培养方案和课程体系</a:t>
            </a:r>
            <a:endParaRPr lang="en-US" altLang="zh-CN" sz="2400" b="0" dirty="0" smtClean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zh-CN" altLang="en-US" sz="2400" b="0" dirty="0" smtClean="0">
                <a:latin typeface="黑体" pitchFamily="49" charset="-122"/>
                <a:ea typeface="黑体" pitchFamily="49" charset="-122"/>
              </a:rPr>
              <a:t>了解我校的教学管理制度</a:t>
            </a:r>
            <a:endParaRPr lang="en-US" altLang="zh-CN" sz="2400" b="0" dirty="0" smtClean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zh-CN" altLang="en-US" sz="2400" b="0" dirty="0" smtClean="0">
                <a:latin typeface="黑体" pitchFamily="49" charset="-122"/>
                <a:ea typeface="黑体" pitchFamily="49" charset="-122"/>
              </a:rPr>
              <a:t>以高度的责任心和奉献精神投入工作</a:t>
            </a:r>
            <a:endParaRPr lang="en-US" altLang="zh-CN" sz="2400" b="0" dirty="0" smtClean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n"/>
            </a:pPr>
            <a:endParaRPr lang="en-US" altLang="zh-CN" sz="2400" b="0" dirty="0" smtClean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zh-CN" altLang="en-US" sz="2400" b="0" dirty="0" smtClean="0">
                <a:latin typeface="黑体" pitchFamily="49" charset="-122"/>
                <a:ea typeface="黑体" pitchFamily="49" charset="-122"/>
              </a:rPr>
              <a:t>开学初要与学生见面，了解学生的学习情况。</a:t>
            </a:r>
            <a:endParaRPr lang="en-US" altLang="zh-CN" sz="2400" b="0" dirty="0" smtClean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zh-CN" altLang="en-US" sz="2400" b="0" dirty="0" smtClean="0">
                <a:latin typeface="黑体" pitchFamily="49" charset="-122"/>
                <a:ea typeface="黑体" pitchFamily="49" charset="-122"/>
              </a:rPr>
              <a:t>利用现代信息手段，保持与学生的密切联系和交流。</a:t>
            </a:r>
            <a:endParaRPr lang="en-US" altLang="zh-CN" sz="2400" b="0" dirty="0" smtClean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zh-CN" altLang="en-US" sz="2400" b="0" dirty="0" smtClean="0">
                <a:latin typeface="黑体" pitchFamily="49" charset="-122"/>
                <a:ea typeface="黑体" pitchFamily="49" charset="-122"/>
              </a:rPr>
              <a:t>确保集体指导的次数，做到有准备、有针对性。</a:t>
            </a:r>
            <a:endParaRPr lang="en-US" altLang="zh-CN" sz="2400" b="0" dirty="0" smtClean="0"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n"/>
            </a:pPr>
            <a:endParaRPr lang="zh-CN" altLang="en-US" sz="2400" b="0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51" y="546102"/>
            <a:ext cx="8501091" cy="4883162"/>
          </a:xfrm>
        </p:spPr>
        <p:txBody>
          <a:bodyPr/>
          <a:lstStyle/>
          <a:p>
            <a:pPr algn="ctr"/>
            <a:r>
              <a:rPr lang="zh-CN" altLang="en-US" sz="9600" dirty="0" smtClean="0"/>
              <a:t>谢谢大家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sz="2800" b="1" dirty="0" smtClean="0">
                <a:solidFill>
                  <a:srgbClr val="008000"/>
                </a:solidFill>
                <a:effectLst/>
                <a:latin typeface="+mn-ea"/>
                <a:ea typeface="+mn-ea"/>
              </a:rPr>
              <a:t>请各位老师批评指正！</a:t>
            </a:r>
            <a:endParaRPr lang="zh-CN" altLang="en-US" sz="2800" b="1" dirty="0">
              <a:solidFill>
                <a:srgbClr val="008000"/>
              </a:solidFill>
              <a:effectLst/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82" y="285728"/>
            <a:ext cx="8858250" cy="739775"/>
          </a:xfrm>
        </p:spPr>
        <p:txBody>
          <a:bodyPr/>
          <a:lstStyle/>
          <a:p>
            <a:pPr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我校的学分制改革（做法）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4414" y="1071546"/>
            <a:ext cx="4714908" cy="7992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n"/>
              <a:defRPr/>
            </a:pPr>
            <a:r>
              <a:rPr lang="zh-CN" altLang="en-US" sz="2800" dirty="0" smtClean="0">
                <a:solidFill>
                  <a:srgbClr val="000000"/>
                </a:solidFill>
                <a:latin typeface="+mj-ea"/>
                <a:ea typeface="+mj-ea"/>
              </a:rPr>
              <a:t> 以信息化建设为基础     </a:t>
            </a:r>
            <a:endParaRPr lang="en-US" altLang="zh-CN" sz="28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2285992"/>
            <a:ext cx="4714908" cy="7992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n"/>
              <a:defRPr/>
            </a:pPr>
            <a:r>
              <a:rPr lang="zh-CN" altLang="en-US" sz="2800" dirty="0" smtClean="0">
                <a:solidFill>
                  <a:srgbClr val="000000"/>
                </a:solidFill>
                <a:latin typeface="+mj-ea"/>
                <a:ea typeface="+mj-ea"/>
              </a:rPr>
              <a:t> 以选课形式为突破</a:t>
            </a:r>
            <a:endParaRPr lang="en-US" altLang="zh-CN" sz="28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4414" y="3571876"/>
            <a:ext cx="4714908" cy="7992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n"/>
              <a:defRPr/>
            </a:pPr>
            <a:r>
              <a:rPr lang="zh-CN" altLang="en-US" sz="2800" dirty="0" smtClean="0">
                <a:solidFill>
                  <a:srgbClr val="000000"/>
                </a:solidFill>
                <a:latin typeface="+mj-ea"/>
                <a:ea typeface="+mj-ea"/>
              </a:rPr>
              <a:t> 以配套政策为保障</a:t>
            </a:r>
            <a:endParaRPr lang="en-US" altLang="zh-CN" sz="28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85918" y="2000240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sz="2000" dirty="0" smtClean="0">
                <a:solidFill>
                  <a:srgbClr val="008000"/>
                </a:solidFill>
                <a:latin typeface="+mj-ea"/>
                <a:ea typeface="+mj-ea"/>
              </a:rPr>
              <a:t>搭建</a:t>
            </a:r>
            <a:r>
              <a:rPr lang="zh-CN" altLang="en-US" sz="2000" dirty="0">
                <a:solidFill>
                  <a:srgbClr val="008000"/>
                </a:solidFill>
                <a:latin typeface="+mj-ea"/>
                <a:ea typeface="+mj-ea"/>
              </a:rPr>
              <a:t>学分制</a:t>
            </a:r>
            <a:r>
              <a:rPr lang="zh-CN" altLang="en-US" sz="2000" dirty="0" smtClean="0">
                <a:solidFill>
                  <a:srgbClr val="008000"/>
                </a:solidFill>
                <a:latin typeface="+mj-ea"/>
                <a:ea typeface="+mj-ea"/>
              </a:rPr>
              <a:t>教务管理平台</a:t>
            </a:r>
            <a:endParaRPr lang="zh-CN" altLang="en-US" sz="2000" dirty="0">
              <a:solidFill>
                <a:srgbClr val="008000"/>
              </a:solidFill>
              <a:latin typeface="+mj-ea"/>
              <a:ea typeface="+mj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85918" y="3243204"/>
            <a:ext cx="2940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sz="2000" dirty="0" smtClean="0">
                <a:solidFill>
                  <a:srgbClr val="008000"/>
                </a:solidFill>
                <a:latin typeface="+mj-ea"/>
                <a:ea typeface="+mj-ea"/>
              </a:rPr>
              <a:t>部分课程实现自由选课</a:t>
            </a:r>
            <a:endParaRPr lang="zh-CN" altLang="en-US" sz="2000" dirty="0">
              <a:solidFill>
                <a:srgbClr val="008000"/>
              </a:solidFill>
              <a:latin typeface="+mj-ea"/>
              <a:ea typeface="+mj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85918" y="4500570"/>
            <a:ext cx="71437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zh-CN" altLang="en-US" sz="2000" dirty="0" smtClean="0">
                <a:solidFill>
                  <a:srgbClr val="008000"/>
                </a:solidFill>
                <a:latin typeface="+mj-ea"/>
                <a:ea typeface="+mj-ea"/>
              </a:rPr>
              <a:t>工作量计算与津贴分配办法</a:t>
            </a:r>
            <a:r>
              <a:rPr lang="en-US" altLang="zh-CN" sz="2000" dirty="0" smtClean="0">
                <a:solidFill>
                  <a:srgbClr val="008000"/>
                </a:solidFill>
                <a:latin typeface="+mj-ea"/>
                <a:ea typeface="+mj-ea"/>
              </a:rPr>
              <a:t>——</a:t>
            </a:r>
            <a:r>
              <a:rPr lang="zh-CN" altLang="en-US" sz="2000" dirty="0" smtClean="0">
                <a:solidFill>
                  <a:srgbClr val="008000"/>
                </a:solidFill>
                <a:latin typeface="+mj-ea"/>
                <a:ea typeface="+mj-ea"/>
              </a:rPr>
              <a:t>调整班额，增加课堂数</a:t>
            </a:r>
            <a:endParaRPr lang="en-US" altLang="zh-CN" sz="2000" dirty="0" smtClean="0">
              <a:solidFill>
                <a:srgbClr val="008000"/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Char char="l"/>
            </a:pPr>
            <a:r>
              <a:rPr lang="zh-CN" altLang="en-US" sz="2000" dirty="0" smtClean="0">
                <a:solidFill>
                  <a:srgbClr val="008000"/>
                </a:solidFill>
                <a:latin typeface="+mj-ea"/>
                <a:ea typeface="+mj-ea"/>
              </a:rPr>
              <a:t>学生专业调整政策</a:t>
            </a:r>
            <a:r>
              <a:rPr lang="en-US" altLang="zh-CN" sz="2000" dirty="0" smtClean="0">
                <a:solidFill>
                  <a:srgbClr val="008000"/>
                </a:solidFill>
                <a:latin typeface="+mj-ea"/>
                <a:ea typeface="+mj-ea"/>
              </a:rPr>
              <a:t>——</a:t>
            </a:r>
            <a:r>
              <a:rPr lang="zh-CN" altLang="en-US" sz="2000" dirty="0" smtClean="0">
                <a:solidFill>
                  <a:srgbClr val="008000"/>
                </a:solidFill>
                <a:latin typeface="+mj-ea"/>
                <a:ea typeface="+mj-ea"/>
              </a:rPr>
              <a:t>给予学生一定的自主选择权</a:t>
            </a:r>
            <a:endParaRPr lang="en-US" altLang="zh-CN" sz="2000" dirty="0" smtClean="0">
              <a:solidFill>
                <a:srgbClr val="008000"/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Char char="l"/>
            </a:pPr>
            <a:r>
              <a:rPr lang="zh-CN" altLang="en-US" sz="2000" dirty="0" smtClean="0">
                <a:solidFill>
                  <a:srgbClr val="008000"/>
                </a:solidFill>
                <a:latin typeface="+mj-ea"/>
                <a:ea typeface="+mj-ea"/>
              </a:rPr>
              <a:t>发展双专业教育</a:t>
            </a:r>
            <a:r>
              <a:rPr lang="en-US" altLang="zh-CN" sz="2000" dirty="0" smtClean="0">
                <a:solidFill>
                  <a:srgbClr val="008000"/>
                </a:solidFill>
                <a:latin typeface="+mj-ea"/>
                <a:ea typeface="+mj-ea"/>
              </a:rPr>
              <a:t>——</a:t>
            </a:r>
            <a:r>
              <a:rPr lang="zh-CN" altLang="en-US" sz="2000" dirty="0" smtClean="0">
                <a:solidFill>
                  <a:srgbClr val="008000"/>
                </a:solidFill>
                <a:latin typeface="+mj-ea"/>
                <a:ea typeface="+mj-ea"/>
              </a:rPr>
              <a:t>超方案选课的导向</a:t>
            </a:r>
            <a:endParaRPr lang="en-US" altLang="zh-CN" sz="2000" dirty="0" smtClean="0">
              <a:solidFill>
                <a:srgbClr val="008000"/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Char char="l"/>
            </a:pPr>
            <a:r>
              <a:rPr lang="zh-CN" altLang="en-US" sz="2000" dirty="0" smtClean="0">
                <a:solidFill>
                  <a:srgbClr val="008000"/>
                </a:solidFill>
                <a:latin typeface="+mj-ea"/>
                <a:ea typeface="+mj-ea"/>
              </a:rPr>
              <a:t>网络课程建设</a:t>
            </a:r>
            <a:r>
              <a:rPr lang="en-US" altLang="zh-CN" sz="2000" dirty="0" smtClean="0">
                <a:solidFill>
                  <a:srgbClr val="008000"/>
                </a:solidFill>
                <a:latin typeface="+mj-ea"/>
                <a:ea typeface="+mj-ea"/>
              </a:rPr>
              <a:t>——</a:t>
            </a:r>
            <a:r>
              <a:rPr lang="zh-CN" altLang="en-US" sz="2000" dirty="0" smtClean="0">
                <a:solidFill>
                  <a:srgbClr val="008000"/>
                </a:solidFill>
                <a:latin typeface="+mj-ea"/>
                <a:ea typeface="+mj-ea"/>
              </a:rPr>
              <a:t>补充课程资源</a:t>
            </a:r>
            <a:endParaRPr lang="en-US" altLang="zh-CN" sz="2000" dirty="0" smtClean="0">
              <a:solidFill>
                <a:srgbClr val="008000"/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Char char="l"/>
            </a:pPr>
            <a:r>
              <a:rPr lang="zh-CN" altLang="en-US" sz="2000" dirty="0" smtClean="0">
                <a:solidFill>
                  <a:srgbClr val="008000"/>
                </a:solidFill>
                <a:latin typeface="+mj-ea"/>
                <a:ea typeface="+mj-ea"/>
              </a:rPr>
              <a:t>实施导师制</a:t>
            </a:r>
            <a:r>
              <a:rPr lang="en-US" altLang="zh-CN" sz="2000" dirty="0" smtClean="0">
                <a:solidFill>
                  <a:srgbClr val="008000"/>
                </a:solidFill>
                <a:latin typeface="+mj-ea"/>
                <a:ea typeface="+mj-ea"/>
              </a:rPr>
              <a:t>——</a:t>
            </a:r>
            <a:r>
              <a:rPr lang="zh-CN" altLang="en-US" sz="2000" dirty="0" smtClean="0">
                <a:solidFill>
                  <a:srgbClr val="008000"/>
                </a:solidFill>
                <a:latin typeface="+mj-ea"/>
                <a:ea typeface="+mj-ea"/>
              </a:rPr>
              <a:t>建立学业指导队伍</a:t>
            </a:r>
            <a:endParaRPr lang="zh-CN" altLang="en-US" sz="2000" dirty="0">
              <a:solidFill>
                <a:srgbClr val="008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二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导师的工作职责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71604" y="2176715"/>
            <a:ext cx="628654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对新生进行入学教育</a:t>
            </a:r>
            <a:endParaRPr lang="en-US" altLang="zh-CN" sz="20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帮助学生规划学业</a:t>
            </a:r>
            <a:endParaRPr lang="en-US" altLang="zh-CN" sz="20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帮助学生选择专业</a:t>
            </a:r>
            <a:endParaRPr lang="en-US" altLang="zh-CN" sz="20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指导学生选课</a:t>
            </a:r>
            <a:endParaRPr lang="en-US" altLang="zh-CN" sz="20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指导学生参加专业实践</a:t>
            </a:r>
            <a:endParaRPr lang="en-US" altLang="zh-CN" sz="20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培养学生良好的学习习惯</a:t>
            </a:r>
            <a:endParaRPr lang="en-US" altLang="zh-CN" sz="20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帮助学生解决学习遇到的困难</a:t>
            </a:r>
            <a:endParaRPr lang="zh-CN" altLang="en-US" sz="20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1467137"/>
            <a:ext cx="71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en-US" altLang="zh-CN" sz="2000" dirty="0" smtClean="0">
                <a:solidFill>
                  <a:srgbClr val="000000"/>
                </a:solidFill>
                <a:latin typeface="+mj-ea"/>
                <a:ea typeface="+mj-ea"/>
              </a:rPr>
              <a:t> </a:t>
            </a: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本科生导师依据</a:t>
            </a:r>
            <a:r>
              <a:rPr lang="en-US" altLang="zh-CN" sz="2000" dirty="0" smtClean="0">
                <a:solidFill>
                  <a:srgbClr val="000000"/>
                </a:solidFill>
                <a:latin typeface="+mj-ea"/>
                <a:ea typeface="+mj-ea"/>
              </a:rPr>
              <a:t>《</a:t>
            </a: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曲阜师范大学本科生导师制实施办法</a:t>
            </a:r>
            <a:r>
              <a:rPr lang="en-US" altLang="zh-CN" sz="2000" dirty="0" smtClean="0">
                <a:solidFill>
                  <a:srgbClr val="000000"/>
                </a:solidFill>
                <a:latin typeface="+mj-ea"/>
                <a:ea typeface="+mj-ea"/>
              </a:rPr>
              <a:t>》</a:t>
            </a: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开展工作。</a:t>
            </a:r>
            <a:endParaRPr lang="zh-CN" altLang="en-US" sz="20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6" name="TextBox 5">
            <a:hlinkClick r:id="rId2" action="ppaction://hlinksldjump"/>
          </p:cNvPr>
          <p:cNvSpPr txBox="1"/>
          <p:nvPr/>
        </p:nvSpPr>
        <p:spPr>
          <a:xfrm>
            <a:off x="7858148" y="607220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i="1" dirty="0" smtClean="0">
                <a:solidFill>
                  <a:srgbClr val="000000"/>
                </a:solidFill>
                <a:latin typeface="仿宋" pitchFamily="49" charset="-122"/>
                <a:ea typeface="仿宋" pitchFamily="49" charset="-122"/>
              </a:rPr>
              <a:t>下一部分</a:t>
            </a:r>
            <a:endParaRPr lang="zh-CN" altLang="en-US" b="1" i="1" dirty="0">
              <a:solidFill>
                <a:srgbClr val="000000"/>
              </a:solidFill>
              <a:latin typeface="仿宋" pitchFamily="49" charset="-122"/>
              <a:ea typeface="仿宋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二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导师的工作职责（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新生入学）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42976" y="1357298"/>
            <a:ext cx="6929486" cy="571504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zh-CN" altLang="en-US" sz="2000" b="0" dirty="0" smtClean="0">
                <a:latin typeface="+mj-ea"/>
                <a:ea typeface="+mj-ea"/>
              </a:rPr>
              <a:t>对新生进行入学教育，让学生了解基本的学业要求。</a:t>
            </a:r>
            <a:endParaRPr lang="zh-CN" altLang="en-US" sz="2000" b="0" dirty="0">
              <a:latin typeface="+mj-ea"/>
              <a:ea typeface="+mj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2071678"/>
            <a:ext cx="60007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专业培养目标是什么</a:t>
            </a:r>
            <a:endParaRPr lang="en-US" altLang="zh-CN" sz="20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buFont typeface="Arial" pitchFamily="34" charset="0"/>
              <a:buChar char="•"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什么是培养方案</a:t>
            </a:r>
            <a:endParaRPr lang="en-US" altLang="zh-CN" sz="20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buFont typeface="Arial" pitchFamily="34" charset="0"/>
              <a:buChar char="•"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什么是选课</a:t>
            </a:r>
            <a:endParaRPr lang="en-US" altLang="zh-CN" sz="20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buFont typeface="Arial" pitchFamily="34" charset="0"/>
              <a:buChar char="•"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学费怎么计算</a:t>
            </a:r>
          </a:p>
          <a:p>
            <a:pPr>
              <a:buFont typeface="Arial" pitchFamily="34" charset="0"/>
              <a:buChar char="•"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达到什么条件才能毕业</a:t>
            </a:r>
            <a:endParaRPr lang="en-US" altLang="zh-CN" sz="20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buFont typeface="Arial" pitchFamily="34" charset="0"/>
              <a:buChar char="•"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达到什么条件才能获得学位</a:t>
            </a:r>
            <a:endParaRPr lang="en-US" altLang="zh-CN" sz="20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buFont typeface="Arial" pitchFamily="34" charset="0"/>
              <a:buChar char="•"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如何养成良好的学习习惯（学习方法、考试纪律等）</a:t>
            </a:r>
            <a:endParaRPr lang="en-US" altLang="zh-CN" sz="2000" dirty="0" smtClean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4770791"/>
            <a:ext cx="67866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zh-CN" altLang="en-US" sz="2000" dirty="0" smtClean="0">
                <a:solidFill>
                  <a:srgbClr val="FF3300"/>
                </a:solidFill>
                <a:latin typeface="+mj-ea"/>
                <a:ea typeface="+mj-ea"/>
              </a:rPr>
              <a:t>熟悉专业培养方案</a:t>
            </a:r>
            <a:endParaRPr lang="en-US" altLang="zh-CN" sz="2000" dirty="0" smtClean="0">
              <a:solidFill>
                <a:srgbClr val="FF3300"/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Char char="u"/>
            </a:pPr>
            <a:r>
              <a:rPr lang="zh-CN" altLang="en-US" sz="2000" dirty="0" smtClean="0">
                <a:solidFill>
                  <a:srgbClr val="FF3300"/>
                </a:solidFill>
                <a:latin typeface="+mj-ea"/>
                <a:ea typeface="+mj-ea"/>
              </a:rPr>
              <a:t>清楚我校学分制管理规定中的基本条款</a:t>
            </a:r>
            <a:endParaRPr lang="en-US" altLang="zh-CN" sz="2000" dirty="0" smtClean="0">
              <a:solidFill>
                <a:srgbClr val="FF3300"/>
              </a:solidFill>
              <a:latin typeface="+mj-ea"/>
              <a:ea typeface="+mj-ea"/>
            </a:endParaRPr>
          </a:p>
          <a:p>
            <a:pPr>
              <a:buFont typeface="Wingdings" pitchFamily="2" charset="2"/>
              <a:buChar char="u"/>
            </a:pPr>
            <a:r>
              <a:rPr lang="zh-CN" altLang="en-US" sz="2000" dirty="0" smtClean="0">
                <a:solidFill>
                  <a:srgbClr val="FF3300"/>
                </a:solidFill>
                <a:latin typeface="+mj-ea"/>
                <a:ea typeface="+mj-ea"/>
              </a:rPr>
              <a:t>了解我校的双专业培养、专业调整、考试、学费等方面的具体规定</a:t>
            </a:r>
            <a:endParaRPr lang="zh-CN" altLang="en-US" sz="2000" dirty="0">
              <a:solidFill>
                <a:srgbClr val="FF3300"/>
              </a:solidFill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4714884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rgbClr val="7030A0"/>
                </a:solidFill>
                <a:latin typeface="黑体" pitchFamily="49" charset="-122"/>
                <a:ea typeface="黑体" pitchFamily="49" charset="-122"/>
              </a:rPr>
              <a:t>您需要：</a:t>
            </a:r>
            <a:endParaRPr lang="zh-CN" altLang="en-US" sz="2400" dirty="0">
              <a:solidFill>
                <a:srgbClr val="7030A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二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导师的工作职责（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选课）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313" y="1285860"/>
            <a:ext cx="8229600" cy="257176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zh-CN" altLang="en-US" sz="2000" b="0" dirty="0" smtClean="0">
                <a:latin typeface="+mj-ea"/>
                <a:ea typeface="+mj-ea"/>
              </a:rPr>
              <a:t>提醒学生，按照培养方案的计划，本学期该选哪些课。</a:t>
            </a:r>
            <a:endParaRPr lang="en-US" altLang="zh-CN" sz="2000" b="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zh-CN" altLang="en-US" sz="2000" b="0" dirty="0" smtClean="0">
                <a:latin typeface="+mj-ea"/>
                <a:ea typeface="+mj-ea"/>
              </a:rPr>
              <a:t>向学生解释教务处和学院发出的具体选课要求。</a:t>
            </a:r>
            <a:endParaRPr lang="en-US" altLang="zh-CN" sz="2000" b="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zh-CN" altLang="en-US" sz="2000" b="0" dirty="0" smtClean="0">
                <a:latin typeface="+mj-ea"/>
                <a:ea typeface="+mj-ea"/>
              </a:rPr>
              <a:t>指导特殊学生（拟提前毕业的、辅修双专业的、因学籍变动而不能完全按计划进行学习的等）合理计划个人的选课。</a:t>
            </a:r>
            <a:endParaRPr lang="en-US" altLang="zh-CN" sz="2000" b="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zh-CN" altLang="en-US" sz="2000" b="0" dirty="0" smtClean="0">
                <a:latin typeface="+mj-ea"/>
                <a:ea typeface="+mj-ea"/>
              </a:rPr>
              <a:t>指导选课技巧，关注学生的选课过程。       </a:t>
            </a:r>
            <a:endParaRPr lang="en-US" altLang="zh-CN" sz="2000" b="0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  <a:buNone/>
            </a:pPr>
            <a:endParaRPr lang="zh-CN" altLang="en-US" sz="2000" b="0" dirty="0">
              <a:latin typeface="+mj-ea"/>
              <a:ea typeface="+mj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4500570"/>
            <a:ext cx="7000924" cy="14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solidFill>
                  <a:srgbClr val="FF3300"/>
                </a:solidFill>
                <a:latin typeface="+mj-ea"/>
                <a:ea typeface="+mj-ea"/>
              </a:rPr>
              <a:t>熟悉专业培养方案</a:t>
            </a:r>
            <a:endParaRPr lang="en-US" altLang="zh-CN" sz="2000" dirty="0" smtClean="0">
              <a:solidFill>
                <a:srgbClr val="FF33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solidFill>
                  <a:srgbClr val="FF3300"/>
                </a:solidFill>
                <a:latin typeface="+mj-ea"/>
                <a:ea typeface="+mj-ea"/>
              </a:rPr>
              <a:t>理解选课的具体安排和选课操作细节</a:t>
            </a:r>
            <a:endParaRPr lang="en-US" altLang="zh-CN" sz="2000" dirty="0" smtClean="0">
              <a:solidFill>
                <a:srgbClr val="FF33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solidFill>
                  <a:srgbClr val="FF3300"/>
                </a:solidFill>
                <a:latin typeface="+mj-ea"/>
                <a:ea typeface="+mj-ea"/>
              </a:rPr>
              <a:t>了解针对特殊学生的有关规定</a:t>
            </a:r>
            <a:endParaRPr lang="zh-CN" altLang="en-US" sz="2000" dirty="0">
              <a:solidFill>
                <a:srgbClr val="FF3300"/>
              </a:solidFill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4572008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rgbClr val="7030A0"/>
                </a:solidFill>
                <a:latin typeface="黑体" pitchFamily="49" charset="-122"/>
                <a:ea typeface="黑体" pitchFamily="49" charset="-122"/>
              </a:rPr>
              <a:t>您需要：</a:t>
            </a:r>
            <a:endParaRPr lang="zh-CN" altLang="en-US" sz="2400" dirty="0">
              <a:solidFill>
                <a:srgbClr val="7030A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1"/>
      <p:bldP spid="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二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导师的工作职责（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专业分流）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313" y="1571613"/>
            <a:ext cx="8229600" cy="150019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zh-CN" altLang="en-US" sz="2000" b="0" dirty="0" smtClean="0">
                <a:latin typeface="+mj-ea"/>
                <a:ea typeface="+mj-ea"/>
              </a:rPr>
              <a:t>帮助学生分析专业前景，综合个人发展的需要、个人兴趣、个人学习能力，选择合适的分流专业。</a:t>
            </a:r>
            <a:endParaRPr lang="zh-CN" altLang="en-US" sz="2000" b="0" dirty="0">
              <a:latin typeface="+mj-ea"/>
              <a:ea typeface="+mj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4071942"/>
            <a:ext cx="70009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solidFill>
                  <a:srgbClr val="FF3300"/>
                </a:solidFill>
                <a:latin typeface="+mj-ea"/>
                <a:ea typeface="+mj-ea"/>
              </a:rPr>
              <a:t>熟悉</a:t>
            </a:r>
            <a:r>
              <a:rPr lang="zh-CN" altLang="en-US" sz="2000" dirty="0">
                <a:solidFill>
                  <a:srgbClr val="FF3300"/>
                </a:solidFill>
                <a:latin typeface="+mj-ea"/>
                <a:ea typeface="+mj-ea"/>
              </a:rPr>
              <a:t>我</a:t>
            </a:r>
            <a:r>
              <a:rPr lang="zh-CN" altLang="en-US" sz="2000" dirty="0" smtClean="0">
                <a:solidFill>
                  <a:srgbClr val="FF3300"/>
                </a:solidFill>
                <a:latin typeface="+mj-ea"/>
                <a:ea typeface="+mj-ea"/>
              </a:rPr>
              <a:t>校大类招生、二次分流的培养政策和分流工作要求。</a:t>
            </a:r>
            <a:endParaRPr lang="en-US" altLang="zh-CN" sz="2000" dirty="0" smtClean="0">
              <a:solidFill>
                <a:srgbClr val="FF33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solidFill>
                  <a:srgbClr val="FF3300"/>
                </a:solidFill>
                <a:latin typeface="+mj-ea"/>
                <a:ea typeface="+mj-ea"/>
              </a:rPr>
              <a:t>熟悉各个分流专业的情况。</a:t>
            </a:r>
            <a:endParaRPr lang="en-US" altLang="zh-CN" sz="2000" dirty="0" smtClean="0">
              <a:solidFill>
                <a:srgbClr val="FF33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solidFill>
                  <a:srgbClr val="FF3300"/>
                </a:solidFill>
                <a:latin typeface="+mj-ea"/>
                <a:ea typeface="+mj-ea"/>
              </a:rPr>
              <a:t>与学生交流，了解学生个人的学习情况。</a:t>
            </a:r>
            <a:endParaRPr lang="zh-CN" altLang="en-US" sz="2000" dirty="0">
              <a:solidFill>
                <a:srgbClr val="FF3300"/>
              </a:solidFill>
              <a:latin typeface="+mj-ea"/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4158911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rgbClr val="7030A0"/>
                </a:solidFill>
                <a:latin typeface="黑体" pitchFamily="49" charset="-122"/>
                <a:ea typeface="黑体" pitchFamily="49" charset="-122"/>
              </a:rPr>
              <a:t>您需要：</a:t>
            </a:r>
            <a:endParaRPr lang="zh-CN" altLang="en-US" sz="2400" dirty="0">
              <a:solidFill>
                <a:srgbClr val="7030A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二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导师的工作职责（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期末考试）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85786" y="1357298"/>
            <a:ext cx="4460877" cy="71438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zh-CN" altLang="en-US" sz="2000" b="0" dirty="0" smtClean="0">
                <a:latin typeface="+mj-ea"/>
                <a:ea typeface="+mj-ea"/>
              </a:rPr>
              <a:t>开展考前教育，让学生明白：</a:t>
            </a:r>
            <a:endParaRPr lang="en-US" altLang="zh-CN" sz="2000" b="0" dirty="0" smtClean="0">
              <a:latin typeface="+mj-ea"/>
              <a:ea typeface="+mj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480" y="4199287"/>
            <a:ext cx="70009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400" dirty="0" smtClean="0">
                <a:solidFill>
                  <a:srgbClr val="FF3300"/>
                </a:solidFill>
                <a:latin typeface="+mj-ea"/>
                <a:ea typeface="+mj-ea"/>
              </a:rPr>
              <a:t>了解有关考试工作安排的规定。</a:t>
            </a:r>
            <a:endParaRPr lang="en-US" altLang="zh-CN" sz="2400" dirty="0" smtClean="0">
              <a:solidFill>
                <a:srgbClr val="FF33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400" dirty="0" smtClean="0">
                <a:solidFill>
                  <a:srgbClr val="FF3300"/>
                </a:solidFill>
                <a:latin typeface="+mj-ea"/>
                <a:ea typeface="+mj-ea"/>
              </a:rPr>
              <a:t>理解考试通知。</a:t>
            </a:r>
            <a:endParaRPr lang="en-US" altLang="zh-CN" sz="2400" dirty="0" smtClean="0">
              <a:solidFill>
                <a:srgbClr val="FF33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400" dirty="0" smtClean="0">
                <a:solidFill>
                  <a:srgbClr val="FF3300"/>
                </a:solidFill>
                <a:latin typeface="+mj-ea"/>
                <a:ea typeface="+mj-ea"/>
              </a:rPr>
              <a:t>了解对违纪、作弊学生的处理规定。</a:t>
            </a:r>
            <a:endParaRPr lang="zh-CN" altLang="en-US" sz="2400" dirty="0">
              <a:solidFill>
                <a:srgbClr val="FF3300"/>
              </a:solidFill>
              <a:latin typeface="+mj-ea"/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837" y="433454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rgbClr val="7030A0"/>
                </a:solidFill>
                <a:latin typeface="黑体" pitchFamily="49" charset="-122"/>
                <a:ea typeface="黑体" pitchFamily="49" charset="-122"/>
              </a:rPr>
              <a:t>您需要：</a:t>
            </a:r>
            <a:endParaRPr lang="zh-CN" altLang="en-US" sz="2800" dirty="0">
              <a:solidFill>
                <a:srgbClr val="7030A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1928802"/>
            <a:ext cx="64294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什么情况下可以申请缓考、如何办理</a:t>
            </a:r>
            <a:endParaRPr lang="en-US" altLang="zh-CN" sz="20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什么情况下补考、重修</a:t>
            </a:r>
            <a:endParaRPr lang="en-US" altLang="zh-CN" sz="2000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2000" dirty="0" smtClean="0">
                <a:solidFill>
                  <a:srgbClr val="000000"/>
                </a:solidFill>
                <a:latin typeface="+mj-ea"/>
                <a:ea typeface="+mj-ea"/>
              </a:rPr>
              <a:t> 要诚实应考，如果违纪将受到什么处分</a:t>
            </a:r>
            <a:endParaRPr lang="zh-CN" altLang="en-US" sz="2000" dirty="0">
              <a:solidFill>
                <a:srgbClr val="00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二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导师的工作职责（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其他）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2627" y="1214422"/>
            <a:ext cx="7389835" cy="1143008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n"/>
            </a:pPr>
            <a:r>
              <a:rPr lang="zh-CN" altLang="en-US" sz="2000" b="0" dirty="0" smtClean="0">
                <a:latin typeface="+mj-ea"/>
                <a:ea typeface="+mj-ea"/>
              </a:rPr>
              <a:t>导师要与学生保持联系，帮助学生解决学业中遇到的各种困难。</a:t>
            </a:r>
            <a:endParaRPr lang="en-US" altLang="zh-CN" sz="2000" b="0" dirty="0" smtClean="0">
              <a:latin typeface="+mj-ea"/>
              <a:ea typeface="+mj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4929198"/>
            <a:ext cx="5000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solidFill>
                  <a:srgbClr val="FF3300"/>
                </a:solidFill>
                <a:latin typeface="+mj-ea"/>
                <a:ea typeface="+mj-ea"/>
              </a:rPr>
              <a:t>熟悉相关规定</a:t>
            </a:r>
            <a:endParaRPr lang="en-US" altLang="zh-CN" sz="2000" dirty="0" smtClean="0">
              <a:solidFill>
                <a:srgbClr val="FF33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solidFill>
                  <a:srgbClr val="FF3300"/>
                </a:solidFill>
                <a:latin typeface="+mj-ea"/>
                <a:ea typeface="+mj-ea"/>
              </a:rPr>
              <a:t>理解各项工作通知、文件</a:t>
            </a:r>
            <a:endParaRPr lang="zh-CN" altLang="en-US" sz="2000" dirty="0">
              <a:solidFill>
                <a:srgbClr val="FF3300"/>
              </a:solidFill>
              <a:latin typeface="+mj-ea"/>
              <a:ea typeface="+mj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4967599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rgbClr val="7030A0"/>
                </a:solidFill>
                <a:latin typeface="黑体" pitchFamily="49" charset="-122"/>
                <a:ea typeface="黑体" pitchFamily="49" charset="-122"/>
              </a:rPr>
              <a:t>您需要：</a:t>
            </a:r>
            <a:endParaRPr lang="zh-CN" altLang="en-US" sz="2400" dirty="0">
              <a:solidFill>
                <a:srgbClr val="7030A0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1604" y="2246178"/>
            <a:ext cx="65008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 smtClean="0">
                <a:solidFill>
                  <a:srgbClr val="000000"/>
                </a:solidFill>
                <a:latin typeface="+mj-ea"/>
                <a:ea typeface="+mj-ea"/>
              </a:rPr>
              <a:t> 学校发出与学生学业有关的工作安排时，向学生做好解读。</a:t>
            </a:r>
            <a:endParaRPr lang="en-US" altLang="zh-CN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 smtClean="0">
                <a:solidFill>
                  <a:srgbClr val="000000"/>
                </a:solidFill>
                <a:latin typeface="+mj-ea"/>
                <a:ea typeface="+mj-ea"/>
              </a:rPr>
              <a:t> 学生遇到学业的困难或特殊情况时予以指导。</a:t>
            </a:r>
            <a:endParaRPr lang="en-US" altLang="zh-CN" dirty="0" smtClean="0">
              <a:solidFill>
                <a:srgbClr val="000000"/>
              </a:solidFill>
              <a:latin typeface="+mj-ea"/>
              <a:ea typeface="+mj-ea"/>
            </a:endParaRPr>
          </a:p>
          <a:p>
            <a:pPr marL="0" indent="0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dirty="0" smtClean="0">
                <a:solidFill>
                  <a:srgbClr val="000000"/>
                </a:solidFill>
                <a:latin typeface="+mj-ea"/>
                <a:ea typeface="+mj-ea"/>
              </a:rPr>
              <a:t> 学生面临重要学业选择的时候做好指导（有调整专业的想法时、选择专业方向时、参加专业性实践活动时等）。</a:t>
            </a:r>
            <a:endParaRPr lang="en-US" altLang="zh-CN" dirty="0" smtClean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8286776" y="592933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i="1" dirty="0" smtClean="0">
                <a:solidFill>
                  <a:srgbClr val="000000"/>
                </a:solidFill>
                <a:latin typeface="仿宋" pitchFamily="49" charset="-122"/>
                <a:ea typeface="仿宋" pitchFamily="49" charset="-122"/>
              </a:rPr>
              <a:t>返回</a:t>
            </a:r>
            <a:endParaRPr lang="zh-CN" altLang="en-US" b="1" i="1" dirty="0">
              <a:solidFill>
                <a:srgbClr val="000000"/>
              </a:solidFill>
              <a:latin typeface="仿宋" pitchFamily="49" charset="-122"/>
              <a:ea typeface="仿宋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黑体"/>
        <a:cs typeface="宋体"/>
      </a:majorFont>
      <a:minorFont>
        <a:latin typeface="Tahoma"/>
        <a:ea typeface="仿宋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11021</TotalTime>
  <Words>2018</Words>
  <Application>Microsoft Office PowerPoint</Application>
  <PresentationFormat>全屏显示(4:3)</PresentationFormat>
  <Paragraphs>181</Paragraphs>
  <Slides>25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26" baseType="lpstr">
      <vt:lpstr>Ocean</vt:lpstr>
      <vt:lpstr>曲阜师范大学    学分制教学管理制度</vt:lpstr>
      <vt:lpstr>一.我校的学分制改革（目标）</vt:lpstr>
      <vt:lpstr>一.我校的学分制改革（做法）</vt:lpstr>
      <vt:lpstr>二.导师的工作职责</vt:lpstr>
      <vt:lpstr>二.导师的工作职责（1.新生入学）</vt:lpstr>
      <vt:lpstr>二.导师的工作职责（2.选课）</vt:lpstr>
      <vt:lpstr>二.导师的工作职责（3.专业分流）</vt:lpstr>
      <vt:lpstr>二.导师的工作职责（4.期末考试）</vt:lpstr>
      <vt:lpstr>二.导师的工作职责（5.其他）</vt:lpstr>
      <vt:lpstr>三、有关的教学管理制度</vt:lpstr>
      <vt:lpstr>三、有关的教学管理制度</vt:lpstr>
      <vt:lpstr>幻灯片 12</vt:lpstr>
      <vt:lpstr>2.选课</vt:lpstr>
      <vt:lpstr>幻灯片 14</vt:lpstr>
      <vt:lpstr>幻灯片 15</vt:lpstr>
      <vt:lpstr>幻灯片 16</vt:lpstr>
      <vt:lpstr>幻灯片 17</vt:lpstr>
      <vt:lpstr>幻灯片 18</vt:lpstr>
      <vt:lpstr>6.考试违规</vt:lpstr>
      <vt:lpstr>幻灯片 20</vt:lpstr>
      <vt:lpstr>8.转专业</vt:lpstr>
      <vt:lpstr>幻灯片 22</vt:lpstr>
      <vt:lpstr>幻灯片 23</vt:lpstr>
      <vt:lpstr>工作要求</vt:lpstr>
      <vt:lpstr>谢谢大家   请各位老师批评指正！</vt:lpstr>
    </vt:vector>
  </TitlesOfParts>
  <Company>tab.qfnu.edu.cn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2005年12月大学英语四、六级考试安排    曲阜师范大学教务处 2005年12月</dc:title>
  <dc:creator>adam</dc:creator>
  <cp:lastModifiedBy>user</cp:lastModifiedBy>
  <cp:revision>929</cp:revision>
  <dcterms:created xsi:type="dcterms:W3CDTF">2005-12-16T01:50:13Z</dcterms:created>
  <dcterms:modified xsi:type="dcterms:W3CDTF">2015-08-29T12:25:51Z</dcterms:modified>
</cp:coreProperties>
</file>